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D509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-2286000"/>
            <a:ext cx="6400800" cy="6400800"/>
          </a:xfrm>
          <a:prstGeom prst="ellipse">
            <a:avLst/>
          </a:prstGeom>
          <a:solidFill>
            <a:srgbClr val="B5101A"/>
          </a:solidFill>
          <a:ln/>
        </p:spPr>
      </p:sp>
      <p:sp>
        <p:nvSpPr>
          <p:cNvPr id="3" name="Shape 1"/>
          <p:cNvSpPr/>
          <p:nvPr/>
        </p:nvSpPr>
        <p:spPr>
          <a:xfrm>
            <a:off x="8686800" y="3200400"/>
            <a:ext cx="5943600" cy="5943600"/>
          </a:xfrm>
          <a:prstGeom prst="ellipse">
            <a:avLst/>
          </a:prstGeom>
          <a:solidFill>
            <a:srgbClr val="B00810"/>
          </a:solidFill>
          <a:ln/>
        </p:spPr>
      </p:sp>
      <p:pic>
        <p:nvPicPr>
          <p:cNvPr id="4" name="Image 0" descr="logo_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" y="1280160"/>
            <a:ext cx="3291840" cy="64922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58952" y="228600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spc="300" kern="0" dirty="0">
                <a:solidFill>
                  <a:srgbClr val="FBD2D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ДЕТСКАЯ СЕРИЯ</a:t>
            </a:r>
            <a:endParaRPr lang="en-US" sz="2600" dirty="0"/>
          </a:p>
        </p:txBody>
      </p:sp>
      <p:sp>
        <p:nvSpPr>
          <p:cNvPr id="6" name="Text 3"/>
          <p:cNvSpPr/>
          <p:nvPr/>
        </p:nvSpPr>
        <p:spPr>
          <a:xfrm>
            <a:off x="758952" y="2971800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BEA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Обучающий материал для стоматологов и провизоров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758952" y="352044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BD2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Составы · </a:t>
            </a:r>
            <a:pPr indent="0" marL="0">
              <a:buNone/>
            </a:pPr>
            <a:r>
              <a:rPr lang="en-US" sz="1300" dirty="0">
                <a:solidFill>
                  <a:srgbClr val="FBEA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Конкуренты · Ключевые преимущества · Аргументы у кресла</a:t>
            </a:r>
            <a:endParaRPr lang="en-US" sz="1300" dirty="0"/>
          </a:p>
        </p:txBody>
      </p:sp>
      <p:pic>
        <p:nvPicPr>
          <p:cNvPr id="8" name="Image 1" descr="/sessions/eloquent-amazing-hamilton/mnt/FLORA/Lacalut Kids_2-6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8138160" y="1280160"/>
            <a:ext cx="3657600" cy="221284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758952" y="457200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ECB1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продуктов · 0–16 лет · единственная полная возрастная линейка на рынке</a:t>
            </a:r>
            <a:endParaRPr lang="en-US" sz="1300" dirty="0"/>
          </a:p>
        </p:txBody>
      </p:sp>
      <p:sp>
        <p:nvSpPr>
          <p:cNvPr id="10" name="Text 6"/>
          <p:cNvSpPr/>
          <p:nvPr/>
        </p:nvSpPr>
        <p:spPr>
          <a:xfrm>
            <a:off x="758952" y="502920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7FA8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Материал для специалистов · паста — косметическая продукция (ТР ТС 009/2011): потребительские заявления — только профилактические</a:t>
            </a:r>
            <a:endParaRPr lang="en-US" sz="1050" dirty="0"/>
          </a:p>
        </p:txBody>
      </p:sp>
      <p:sp>
        <p:nvSpPr>
          <p:cNvPr id="11" name="Shape 7"/>
          <p:cNvSpPr/>
          <p:nvPr/>
        </p:nvSpPr>
        <p:spPr>
          <a:xfrm>
            <a:off x="0" y="6629400"/>
            <a:ext cx="12188952" cy="228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46304"/>
          </a:xfrm>
          <a:prstGeom prst="rect">
            <a:avLst/>
          </a:prstGeom>
          <a:solidFill>
            <a:srgbClr val="D5091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411480"/>
            <a:ext cx="164592" cy="868680"/>
          </a:xfrm>
          <a:prstGeom prst="rect">
            <a:avLst/>
          </a:prstGeom>
          <a:solidFill>
            <a:srgbClr val="D50911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36576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B2A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Боевые карточки: ответ на «а чем лучше?»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21208" y="1024128"/>
            <a:ext cx="1078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Готовые фразы по каждому конкуренту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48640" y="1783080"/>
            <a:ext cx="5394960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2700">
            <a:solidFill>
              <a:srgbClr val="DCE6EC"/>
            </a:solidFill>
            <a:prstDash val="solid"/>
          </a:ln>
          <a:effectLst>
            <a:outerShdw sx="100000" sy="100000" kx="0" ky="0" algn="bl" rotWithShape="0" blurRad="88900" dist="38100" dir="8100000">
              <a:srgbClr val="1B2A33">
                <a:alpha val="14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548640" y="1783080"/>
            <a:ext cx="118872" cy="1874520"/>
          </a:xfrm>
          <a:prstGeom prst="rect">
            <a:avLst/>
          </a:prstGeom>
          <a:solidFill>
            <a:srgbClr val="E8920C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1920240"/>
            <a:ext cx="4937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920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vs Elmex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22960" y="2350008"/>
            <a:ext cx="49834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«Elmex в 2024 заменил аминофторид на более простой состав. LACALUT — единственный, кто сохранил оригинальный Olaflur плюс гидроксиапатит и Ca-ГФ.»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6153912" y="1783080"/>
            <a:ext cx="5394960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2700">
            <a:solidFill>
              <a:srgbClr val="DCE6EC"/>
            </a:solidFill>
            <a:prstDash val="solid"/>
          </a:ln>
          <a:effectLst>
            <a:outerShdw sx="100000" sy="100000" kx="0" ky="0" algn="bl" rotWithShape="0" blurRad="88900" dist="38100" dir="8100000">
              <a:srgbClr val="1B2A33">
                <a:alpha val="14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6153912" y="1783080"/>
            <a:ext cx="118872" cy="1874520"/>
          </a:xfrm>
          <a:prstGeom prst="rect">
            <a:avLst/>
          </a:prstGeom>
          <a:solidFill>
            <a:srgbClr val="D50911"/>
          </a:solidFill>
          <a:ln/>
        </p:spPr>
      </p:sp>
      <p:sp>
        <p:nvSpPr>
          <p:cNvPr id="12" name="Text 10"/>
          <p:cNvSpPr/>
          <p:nvPr/>
        </p:nvSpPr>
        <p:spPr>
          <a:xfrm>
            <a:off x="6428232" y="1920240"/>
            <a:ext cx="4937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5091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vs Splat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428232" y="2350008"/>
            <a:ext cx="49834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«Splat позиционирует отсутствие фтора как плюс, но это против рекомендаций ВОЗ. Без фтора риск кариеса выше на 24% (Кохрейн, 2019).»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548640" y="3840480"/>
            <a:ext cx="5394960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2700">
            <a:solidFill>
              <a:srgbClr val="DCE6EC"/>
            </a:solidFill>
            <a:prstDash val="solid"/>
          </a:ln>
          <a:effectLst>
            <a:outerShdw sx="100000" sy="100000" kx="0" ky="0" algn="bl" rotWithShape="0" blurRad="88900" dist="38100" dir="8100000">
              <a:srgbClr val="1B2A33">
                <a:alpha val="14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548640" y="3840480"/>
            <a:ext cx="118872" cy="1874520"/>
          </a:xfrm>
          <a:prstGeom prst="rect">
            <a:avLst/>
          </a:prstGeom>
          <a:solidFill>
            <a:srgbClr val="1565C0"/>
          </a:solidFill>
          <a:ln/>
        </p:spPr>
      </p:sp>
      <p:sp>
        <p:nvSpPr>
          <p:cNvPr id="16" name="Text 14"/>
          <p:cNvSpPr/>
          <p:nvPr/>
        </p:nvSpPr>
        <p:spPr>
          <a:xfrm>
            <a:off x="822960" y="3977640"/>
            <a:ext cx="4937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65C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vs ROCS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822960" y="4407408"/>
            <a:ext cx="49834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«ROCS Kids содержит парабены и не имеет аминофторида. При аллергии или чувствительной слизистой — лучше LACALUT.»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6153912" y="3840480"/>
            <a:ext cx="5394960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2700">
            <a:solidFill>
              <a:srgbClr val="DCE6EC"/>
            </a:solidFill>
            <a:prstDash val="solid"/>
          </a:ln>
          <a:effectLst>
            <a:outerShdw sx="100000" sy="100000" kx="0" ky="0" algn="bl" rotWithShape="0" blurRad="88900" dist="38100" dir="8100000">
              <a:srgbClr val="1B2A33">
                <a:alpha val="14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6153912" y="3840480"/>
            <a:ext cx="118872" cy="1874520"/>
          </a:xfrm>
          <a:prstGeom prst="rect">
            <a:avLst/>
          </a:prstGeom>
          <a:solidFill>
            <a:srgbClr val="FF6B4A"/>
          </a:solidFill>
          <a:ln/>
        </p:spPr>
      </p:sp>
      <p:sp>
        <p:nvSpPr>
          <p:cNvPr id="20" name="Text 18"/>
          <p:cNvSpPr/>
          <p:nvPr/>
        </p:nvSpPr>
        <p:spPr>
          <a:xfrm>
            <a:off x="6428232" y="3977640"/>
            <a:ext cx="4937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6B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vs Colgate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6428232" y="4407408"/>
            <a:ext cx="49834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«Colgate содержит SLS — частая причина язвочек во рту у детей. LACALUT Kids — Poloxamer 188 вместо SLS, плюс HAP и Olaflur.»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11091672" y="640080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14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457200" y="640080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D5091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LACALUT® Kids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46304"/>
          </a:xfrm>
          <a:prstGeom prst="rect">
            <a:avLst/>
          </a:prstGeom>
          <a:solidFill>
            <a:srgbClr val="D5091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411480"/>
            <a:ext cx="164592" cy="868680"/>
          </a:xfrm>
          <a:prstGeom prst="rect">
            <a:avLst/>
          </a:prstGeom>
          <a:solidFill>
            <a:srgbClr val="D50911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36576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B2A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Топ-5 аргументов для провизора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21208" y="1024128"/>
            <a:ext cx="1078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Краткие тезисы для рекомендации у полки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48640" y="1737360"/>
            <a:ext cx="11091672" cy="786384"/>
          </a:xfrm>
          <a:prstGeom prst="roundRect">
            <a:avLst>
              <a:gd name="adj" fmla="val 9302"/>
            </a:avLst>
          </a:prstGeom>
          <a:solidFill>
            <a:srgbClr val="FFFFFF"/>
          </a:solidFill>
          <a:ln w="12700">
            <a:solidFill>
              <a:srgbClr val="DCE6EC"/>
            </a:solidFill>
            <a:prstDash val="solid"/>
          </a:ln>
          <a:effectLst>
            <a:outerShdw sx="100000" sy="100000" kx="0" ky="0" algn="bl" rotWithShape="0" blurRad="88900" dist="38100" dir="8100000">
              <a:srgbClr val="1B2A33">
                <a:alpha val="14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731520" y="1883664"/>
            <a:ext cx="502920" cy="502920"/>
          </a:xfrm>
          <a:prstGeom prst="ellipse">
            <a:avLst/>
          </a:prstGeom>
          <a:solidFill>
            <a:srgbClr val="D50911"/>
          </a:solidFill>
          <a:ln/>
        </p:spPr>
      </p:sp>
      <p:sp>
        <p:nvSpPr>
          <p:cNvPr id="8" name="Text 6"/>
          <p:cNvSpPr/>
          <p:nvPr/>
        </p:nvSpPr>
        <p:spPr>
          <a:xfrm>
            <a:off x="731520" y="1883664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1463040" y="1810512"/>
            <a:ext cx="4114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B2A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Единственный Olaflur на рынке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5669280" y="1810512"/>
            <a:ext cx="5760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за 20 сек — критично, когда ребёнок чистит зубы 45 секунд вместо 2 минут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548640" y="2633472"/>
            <a:ext cx="11091672" cy="786384"/>
          </a:xfrm>
          <a:prstGeom prst="roundRect">
            <a:avLst>
              <a:gd name="adj" fmla="val 9302"/>
            </a:avLst>
          </a:prstGeom>
          <a:solidFill>
            <a:srgbClr val="F4F8FA"/>
          </a:solidFill>
          <a:ln w="12700">
            <a:solidFill>
              <a:srgbClr val="DCE6EC"/>
            </a:solidFill>
            <a:prstDash val="solid"/>
          </a:ln>
          <a:effectLst>
            <a:outerShdw sx="100000" sy="100000" kx="0" ky="0" algn="bl" rotWithShape="0" blurRad="88900" dist="38100" dir="8100000">
              <a:srgbClr val="1B2A33">
                <a:alpha val="14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731520" y="2779776"/>
            <a:ext cx="502920" cy="502920"/>
          </a:xfrm>
          <a:prstGeom prst="ellipse">
            <a:avLst/>
          </a:prstGeom>
          <a:solidFill>
            <a:srgbClr val="D50911"/>
          </a:solidFill>
          <a:ln/>
        </p:spPr>
      </p:sp>
      <p:sp>
        <p:nvSpPr>
          <p:cNvPr id="13" name="Text 11"/>
          <p:cNvSpPr/>
          <p:nvPr/>
        </p:nvSpPr>
        <p:spPr>
          <a:xfrm>
            <a:off x="731520" y="2779776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1463040" y="2706624"/>
            <a:ext cx="4114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B2A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Тройная минеральная система</a:t>
            </a:r>
            <a:endParaRPr lang="en-US" sz="1450" dirty="0"/>
          </a:p>
        </p:txBody>
      </p:sp>
      <p:sp>
        <p:nvSpPr>
          <p:cNvPr id="15" name="Text 13"/>
          <p:cNvSpPr/>
          <p:nvPr/>
        </p:nvSpPr>
        <p:spPr>
          <a:xfrm>
            <a:off x="5669280" y="2706624"/>
            <a:ext cx="5760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Olaflur + HAP + Ca-ГФ — три механизма укрепления эмали, никто не повторил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548640" y="3529584"/>
            <a:ext cx="11091672" cy="786384"/>
          </a:xfrm>
          <a:prstGeom prst="roundRect">
            <a:avLst>
              <a:gd name="adj" fmla="val 9302"/>
            </a:avLst>
          </a:prstGeom>
          <a:solidFill>
            <a:srgbClr val="FFFFFF"/>
          </a:solidFill>
          <a:ln w="12700">
            <a:solidFill>
              <a:srgbClr val="DCE6EC"/>
            </a:solidFill>
            <a:prstDash val="solid"/>
          </a:ln>
          <a:effectLst>
            <a:outerShdw sx="100000" sy="100000" kx="0" ky="0" algn="bl" rotWithShape="0" blurRad="88900" dist="38100" dir="8100000">
              <a:srgbClr val="1B2A33">
                <a:alpha val="14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731520" y="3675888"/>
            <a:ext cx="502920" cy="502920"/>
          </a:xfrm>
          <a:prstGeom prst="ellipse">
            <a:avLst/>
          </a:prstGeom>
          <a:solidFill>
            <a:srgbClr val="D50911"/>
          </a:solidFill>
          <a:ln/>
        </p:spPr>
      </p:sp>
      <p:sp>
        <p:nvSpPr>
          <p:cNvPr id="18" name="Text 16"/>
          <p:cNvSpPr/>
          <p:nvPr/>
        </p:nvSpPr>
        <p:spPr>
          <a:xfrm>
            <a:off x="731520" y="3675888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1463040" y="3602736"/>
            <a:ext cx="4114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B2A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Самая полная линейка 0–16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5669280" y="3602736"/>
            <a:ext cx="5760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 бренд — весь путь ребёнка от первого зуба до подростка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48640" y="4425696"/>
            <a:ext cx="11091672" cy="786384"/>
          </a:xfrm>
          <a:prstGeom prst="roundRect">
            <a:avLst>
              <a:gd name="adj" fmla="val 9302"/>
            </a:avLst>
          </a:prstGeom>
          <a:solidFill>
            <a:srgbClr val="F4F8FA"/>
          </a:solidFill>
          <a:ln w="12700">
            <a:solidFill>
              <a:srgbClr val="DCE6EC"/>
            </a:solidFill>
            <a:prstDash val="solid"/>
          </a:ln>
          <a:effectLst>
            <a:outerShdw sx="100000" sy="100000" kx="0" ky="0" algn="bl" rotWithShape="0" blurRad="88900" dist="38100" dir="8100000">
              <a:srgbClr val="1B2A33">
                <a:alpha val="14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731520" y="4572000"/>
            <a:ext cx="502920" cy="502920"/>
          </a:xfrm>
          <a:prstGeom prst="ellipse">
            <a:avLst/>
          </a:prstGeom>
          <a:solidFill>
            <a:srgbClr val="D50911"/>
          </a:solidFill>
          <a:ln/>
        </p:spPr>
      </p:sp>
      <p:sp>
        <p:nvSpPr>
          <p:cNvPr id="23" name="Text 21"/>
          <p:cNvSpPr/>
          <p:nvPr/>
        </p:nvSpPr>
        <p:spPr>
          <a:xfrm>
            <a:off x="731520" y="45720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4</a:t>
            </a:r>
            <a:endParaRPr lang="en-US" sz="2000" dirty="0"/>
          </a:p>
        </p:txBody>
      </p:sp>
      <p:sp>
        <p:nvSpPr>
          <p:cNvPr id="24" name="Text 22"/>
          <p:cNvSpPr/>
          <p:nvPr/>
        </p:nvSpPr>
        <p:spPr>
          <a:xfrm>
            <a:off x="1463040" y="4498848"/>
            <a:ext cx="4114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B2A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Poloxamer 188 вместо SLS</a:t>
            </a:r>
            <a:endParaRPr lang="en-US" sz="1450" dirty="0"/>
          </a:p>
        </p:txBody>
      </p:sp>
      <p:sp>
        <p:nvSpPr>
          <p:cNvPr id="25" name="Text 23"/>
          <p:cNvSpPr/>
          <p:nvPr/>
        </p:nvSpPr>
        <p:spPr>
          <a:xfrm>
            <a:off x="5669280" y="4498848"/>
            <a:ext cx="5760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Медицинский ПАВ — не провоцирует афтозный стоматит. У Colgate — SLS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548640" y="5321808"/>
            <a:ext cx="11091672" cy="786384"/>
          </a:xfrm>
          <a:prstGeom prst="roundRect">
            <a:avLst>
              <a:gd name="adj" fmla="val 9302"/>
            </a:avLst>
          </a:prstGeom>
          <a:solidFill>
            <a:srgbClr val="FFFFFF"/>
          </a:solidFill>
          <a:ln w="12700">
            <a:solidFill>
              <a:srgbClr val="DCE6EC"/>
            </a:solidFill>
            <a:prstDash val="solid"/>
          </a:ln>
          <a:effectLst>
            <a:outerShdw sx="100000" sy="100000" kx="0" ky="0" algn="bl" rotWithShape="0" blurRad="88900" dist="38100" dir="8100000">
              <a:srgbClr val="1B2A33">
                <a:alpha val="14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731520" y="5468112"/>
            <a:ext cx="502920" cy="502920"/>
          </a:xfrm>
          <a:prstGeom prst="ellipse">
            <a:avLst/>
          </a:prstGeom>
          <a:solidFill>
            <a:srgbClr val="D50911"/>
          </a:solidFill>
          <a:ln/>
        </p:spPr>
      </p:sp>
      <p:sp>
        <p:nvSpPr>
          <p:cNvPr id="28" name="Text 26"/>
          <p:cNvSpPr/>
          <p:nvPr/>
        </p:nvSpPr>
        <p:spPr>
          <a:xfrm>
            <a:off x="731520" y="546811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5</a:t>
            </a:r>
            <a:endParaRPr lang="en-US" sz="2000" dirty="0"/>
          </a:p>
        </p:txBody>
      </p:sp>
      <p:sp>
        <p:nvSpPr>
          <p:cNvPr id="29" name="Text 27"/>
          <p:cNvSpPr/>
          <p:nvPr/>
        </p:nvSpPr>
        <p:spPr>
          <a:xfrm>
            <a:off x="1463040" y="5394960"/>
            <a:ext cx="4114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B2A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Немецкое качество по доступной цене</a:t>
            </a:r>
            <a:endParaRPr lang="en-US" sz="1450" dirty="0"/>
          </a:p>
        </p:txBody>
      </p:sp>
      <p:sp>
        <p:nvSpPr>
          <p:cNvPr id="30" name="Text 28"/>
          <p:cNvSpPr/>
          <p:nvPr/>
        </p:nvSpPr>
        <p:spPr>
          <a:xfrm>
            <a:off x="5669280" y="5394960"/>
            <a:ext cx="5760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Состав уровня Elmex (400–500 ₽) по цене среднего сегмента (250–400 ₽)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11091672" y="640080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14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457200" y="640080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D5091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LACALUT® Kids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46304"/>
          </a:xfrm>
          <a:prstGeom prst="rect">
            <a:avLst/>
          </a:prstGeom>
          <a:solidFill>
            <a:srgbClr val="E8920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411480"/>
            <a:ext cx="164592" cy="868680"/>
          </a:xfrm>
          <a:prstGeom prst="rect">
            <a:avLst/>
          </a:prstGeom>
          <a:solidFill>
            <a:srgbClr val="E8920C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36576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B2A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Честный анализ слабых сторон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21208" y="1024128"/>
            <a:ext cx="1078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Провизор, знающий минусы продукта, вызывает больше доверия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48640" y="1783080"/>
            <a:ext cx="11091672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12700">
            <a:solidFill>
              <a:srgbClr val="DCE6EC"/>
            </a:solidFill>
            <a:prstDash val="solid"/>
          </a:ln>
          <a:effectLst>
            <a:outerShdw sx="100000" sy="100000" kx="0" ky="0" algn="bl" rotWithShape="0" blurRad="88900" dist="38100" dir="8100000">
              <a:srgbClr val="1B2A33">
                <a:alpha val="14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548640" y="1783080"/>
            <a:ext cx="118872" cy="749808"/>
          </a:xfrm>
          <a:prstGeom prst="rect">
            <a:avLst/>
          </a:prstGeom>
          <a:solidFill>
            <a:srgbClr val="E8920C"/>
          </a:solidFill>
          <a:ln/>
        </p:spPr>
      </p:sp>
      <p:sp>
        <p:nvSpPr>
          <p:cNvPr id="8" name="Text 6"/>
          <p:cNvSpPr/>
          <p:nvPr/>
        </p:nvSpPr>
        <p:spPr>
          <a:xfrm>
            <a:off x="777240" y="1837944"/>
            <a:ext cx="3931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2A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Baby до 4 (250 ppm, нет HAP)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846320" y="1837944"/>
            <a:ext cx="6583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Splat Baby и Biorepair богаче по составу в нише самых ранних паст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48640" y="2651760"/>
            <a:ext cx="11091672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12700">
            <a:solidFill>
              <a:srgbClr val="DCE6EC"/>
            </a:solidFill>
            <a:prstDash val="solid"/>
          </a:ln>
          <a:effectLst>
            <a:outerShdw sx="100000" sy="100000" kx="0" ky="0" algn="bl" rotWithShape="0" blurRad="88900" dist="38100" dir="8100000">
              <a:srgbClr val="1B2A33">
                <a:alpha val="14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548640" y="2651760"/>
            <a:ext cx="118872" cy="749808"/>
          </a:xfrm>
          <a:prstGeom prst="rect">
            <a:avLst/>
          </a:prstGeom>
          <a:solidFill>
            <a:srgbClr val="E8920C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" y="2706624"/>
            <a:ext cx="3931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2A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Нет ферментной системы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846320" y="2706624"/>
            <a:ext cx="6583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 Splat — Luctatol + лактопероксидаза + лактоферрин; у LACALUT аналога нет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548640" y="3520440"/>
            <a:ext cx="11091672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12700">
            <a:solidFill>
              <a:srgbClr val="DCE6EC"/>
            </a:solidFill>
            <a:prstDash val="solid"/>
          </a:ln>
          <a:effectLst>
            <a:outerShdw sx="100000" sy="100000" kx="0" ky="0" algn="bl" rotWithShape="0" blurRad="88900" dist="38100" dir="8100000">
              <a:srgbClr val="1B2A33">
                <a:alpha val="14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548640" y="3520440"/>
            <a:ext cx="118872" cy="749808"/>
          </a:xfrm>
          <a:prstGeom prst="rect">
            <a:avLst/>
          </a:prstGeom>
          <a:solidFill>
            <a:srgbClr val="E8920C"/>
          </a:solidFill>
          <a:ln/>
        </p:spPr>
      </p:sp>
      <p:sp>
        <p:nvSpPr>
          <p:cNvPr id="16" name="Text 14"/>
          <p:cNvSpPr/>
          <p:nvPr/>
        </p:nvSpPr>
        <p:spPr>
          <a:xfrm>
            <a:off x="777240" y="3575304"/>
            <a:ext cx="3931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2A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Нет безфторидного варианта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4846320" y="3575304"/>
            <a:ext cx="6583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Для регионов с избытком фтора и детей с флюорозом опций в линейке нет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48640" y="4389120"/>
            <a:ext cx="11091672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12700">
            <a:solidFill>
              <a:srgbClr val="DCE6EC"/>
            </a:solidFill>
            <a:prstDash val="solid"/>
          </a:ln>
          <a:effectLst>
            <a:outerShdw sx="100000" sy="100000" kx="0" ky="0" algn="bl" rotWithShape="0" blurRad="88900" dist="38100" dir="8100000">
              <a:srgbClr val="1B2A33">
                <a:alpha val="14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548640" y="4389120"/>
            <a:ext cx="118872" cy="749808"/>
          </a:xfrm>
          <a:prstGeom prst="rect">
            <a:avLst/>
          </a:prstGeom>
          <a:solidFill>
            <a:srgbClr val="E8920C"/>
          </a:solidFill>
          <a:ln/>
        </p:spPr>
      </p:sp>
      <p:sp>
        <p:nvSpPr>
          <p:cNvPr id="20" name="Text 18"/>
          <p:cNvSpPr/>
          <p:nvPr/>
        </p:nvSpPr>
        <p:spPr>
          <a:xfrm>
            <a:off x="777240" y="4443984"/>
            <a:ext cx="3931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2A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«Аптечная» упаковка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4846320" y="4443984"/>
            <a:ext cx="6583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Splat и ROCS ярче и «детнее» — мотивация ребёнка чистить зубы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548640" y="5257800"/>
            <a:ext cx="11091672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12700">
            <a:solidFill>
              <a:srgbClr val="DCE6EC"/>
            </a:solidFill>
            <a:prstDash val="solid"/>
          </a:ln>
          <a:effectLst>
            <a:outerShdw sx="100000" sy="100000" kx="0" ky="0" algn="bl" rotWithShape="0" blurRad="88900" dist="38100" dir="8100000">
              <a:srgbClr val="1B2A33">
                <a:alpha val="14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548640" y="5257800"/>
            <a:ext cx="118872" cy="749808"/>
          </a:xfrm>
          <a:prstGeom prst="rect">
            <a:avLst/>
          </a:prstGeom>
          <a:solidFill>
            <a:srgbClr val="E8920C"/>
          </a:solidFill>
          <a:ln/>
        </p:spPr>
      </p:sp>
      <p:sp>
        <p:nvSpPr>
          <p:cNvPr id="24" name="Text 22"/>
          <p:cNvSpPr/>
          <p:nvPr/>
        </p:nvSpPr>
        <p:spPr>
          <a:xfrm>
            <a:off x="777240" y="5312664"/>
            <a:ext cx="3931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2A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Teens 8+ слабо позиционирован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46320" y="5312664"/>
            <a:ext cx="6583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Нет отдельных формул для брекетов, свежести, отбеливания подростков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11091672" y="640080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/ 14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457200" y="640080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E8920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LACALUT® Kids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46304"/>
          </a:xfrm>
          <a:prstGeom prst="rect">
            <a:avLst/>
          </a:prstGeom>
          <a:solidFill>
            <a:srgbClr val="D5091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411480"/>
            <a:ext cx="164592" cy="868680"/>
          </a:xfrm>
          <a:prstGeom prst="rect">
            <a:avLst/>
          </a:prstGeom>
          <a:solidFill>
            <a:srgbClr val="D50911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36576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B2A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Кому какую пасту рекомендовать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21208" y="1024128"/>
            <a:ext cx="1078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Быстрая навигация по клиническим ситуациям</a:t>
            </a:r>
            <a:endParaRPr lang="en-US" sz="1400" dirty="0"/>
          </a:p>
        </p:txBody>
      </p:sp>
      <p:graphicFrame>
        <p:nvGraphicFramePr>
          <p:cNvPr id="1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02920" y="1600200"/>
          <a:ext cx="11183112" cy="914400"/>
        </p:xfrm>
        <a:graphic>
          <a:graphicData uri="http://schemas.openxmlformats.org/drawingml/2006/table">
            <a:tbl>
              <a:tblPr/>
              <a:tblGrid>
                <a:gridCol w="3017520"/>
                <a:gridCol w="2377440"/>
                <a:gridCol w="5788152"/>
              </a:tblGrid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Ситуация</a:t>
                      </a:r>
                      <a:endParaRPr lang="en-US" sz="12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09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Продукт</a:t>
                      </a:r>
                      <a:endParaRPr lang="en-US" sz="12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09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Аргумент</a:t>
                      </a:r>
                      <a:endParaRPr lang="en-US" sz="12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0911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Первый зуб (0–2 года)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b="1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Baby 0-2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HAP + ксилит + Ca-ГФ + NaF 1000 — созревание первой эмали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Малыш 1–4, риск проглотить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b="1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Baby до 4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250 ppm Olaflur — самая безопасная форма фтора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Ребёнок 2–6, макс. защита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b="1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Kids 2-6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Olaflur + HAP + Ca-ГФ + ксилит — тройная система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Сменный прикус 4–8 лет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b="1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Kids 4-8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500 ppm Olaflur + HAP + Poloxamer 188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Афтозный стоматит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b="1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Kids 2-6 / Junior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Poloxamer 188 вместо SLS — не раздражает язвочки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Школьник 6+ лет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b="1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Junior 6+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1400 ppm, HAP, низкое RDA — взрослая защита, детская мягкость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Экономия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b="1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basic kids/junior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Пантенол + HAP + NaF — больше, чем Colgate за те же деньги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Подросток 8–16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b="1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Teens 8+ гель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Olaflur+NaF 1400, гелевая текстура — модно и эффективно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11091672" y="640080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/ 14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457200" y="640080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D5091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LACALUT® Kids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D509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0" y="-1828800"/>
            <a:ext cx="6400800" cy="6400800"/>
          </a:xfrm>
          <a:prstGeom prst="ellipse">
            <a:avLst/>
          </a:prstGeom>
          <a:solidFill>
            <a:srgbClr val="B00810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640080"/>
            <a:ext cx="10058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Ключевые тезисы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731520" y="1554480"/>
            <a:ext cx="10698480" cy="777240"/>
          </a:xfrm>
          <a:prstGeom prst="roundRect">
            <a:avLst>
              <a:gd name="adj" fmla="val 9412"/>
            </a:avLst>
          </a:prstGeom>
          <a:solidFill>
            <a:srgbClr val="B5101A"/>
          </a:solidFill>
          <a:ln/>
          <a:effectLst>
            <a:outerShdw sx="100000" sy="100000" kx="0" ky="0" algn="bl" rotWithShape="0" blurRad="88900" dist="38100" dir="8100000">
              <a:srgbClr val="1B2A33">
                <a:alpha val="14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1700784"/>
            <a:ext cx="484632" cy="484632"/>
          </a:xfrm>
          <a:prstGeom prst="ellipse">
            <a:avLst/>
          </a:prstGeom>
          <a:solidFill>
            <a:srgbClr val="FBD2D4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1700784"/>
            <a:ext cx="484632" cy="4846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D5091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600200" y="1600200"/>
            <a:ext cx="2651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BD2D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Olaflur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297680" y="1600200"/>
            <a:ext cx="69494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BEA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Последний массовый бренд с настоящим аминофторидом после ухода Elmex в 2024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731520" y="2468880"/>
            <a:ext cx="10698480" cy="777240"/>
          </a:xfrm>
          <a:prstGeom prst="roundRect">
            <a:avLst>
              <a:gd name="adj" fmla="val 9412"/>
            </a:avLst>
          </a:prstGeom>
          <a:solidFill>
            <a:srgbClr val="B5101A"/>
          </a:solidFill>
          <a:ln/>
          <a:effectLst>
            <a:outerShdw sx="100000" sy="100000" kx="0" ky="0" algn="bl" rotWithShape="0" blurRad="88900" dist="38100" dir="8100000">
              <a:srgbClr val="1B2A33">
                <a:alpha val="14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914400" y="2615184"/>
            <a:ext cx="484632" cy="484632"/>
          </a:xfrm>
          <a:prstGeom prst="ellipse">
            <a:avLst/>
          </a:prstGeom>
          <a:solidFill>
            <a:srgbClr val="FBD2D4"/>
          </a:solidFill>
          <a:ln/>
        </p:spPr>
      </p:sp>
      <p:sp>
        <p:nvSpPr>
          <p:cNvPr id="11" name="Text 9"/>
          <p:cNvSpPr/>
          <p:nvPr/>
        </p:nvSpPr>
        <p:spPr>
          <a:xfrm>
            <a:off x="914400" y="2615184"/>
            <a:ext cx="484632" cy="4846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D5091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600200" y="2514600"/>
            <a:ext cx="2651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BD2D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Тройная система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297680" y="2514600"/>
            <a:ext cx="69494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BEA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Olaflur + HAP + Ca-глицерофосфат — уникальная комбинация, никто не повторил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731520" y="3383280"/>
            <a:ext cx="10698480" cy="777240"/>
          </a:xfrm>
          <a:prstGeom prst="roundRect">
            <a:avLst>
              <a:gd name="adj" fmla="val 9412"/>
            </a:avLst>
          </a:prstGeom>
          <a:solidFill>
            <a:srgbClr val="B5101A"/>
          </a:solidFill>
          <a:ln/>
          <a:effectLst>
            <a:outerShdw sx="100000" sy="100000" kx="0" ky="0" algn="bl" rotWithShape="0" blurRad="88900" dist="38100" dir="8100000">
              <a:srgbClr val="1B2A33">
                <a:alpha val="14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914400" y="3529584"/>
            <a:ext cx="484632" cy="484632"/>
          </a:xfrm>
          <a:prstGeom prst="ellipse">
            <a:avLst/>
          </a:prstGeom>
          <a:solidFill>
            <a:srgbClr val="FBD2D4"/>
          </a:solidFill>
          <a:ln/>
        </p:spPr>
      </p:sp>
      <p:sp>
        <p:nvSpPr>
          <p:cNvPr id="16" name="Text 14"/>
          <p:cNvSpPr/>
          <p:nvPr/>
        </p:nvSpPr>
        <p:spPr>
          <a:xfrm>
            <a:off x="914400" y="3529584"/>
            <a:ext cx="484632" cy="4846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D5091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600200" y="3429000"/>
            <a:ext cx="2651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BD2D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0–16 лет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4297680" y="3429000"/>
            <a:ext cx="69494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BEA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продуктов — единственная полная возрастная линейка, лояльность на годы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731520" y="4297680"/>
            <a:ext cx="10698480" cy="777240"/>
          </a:xfrm>
          <a:prstGeom prst="roundRect">
            <a:avLst>
              <a:gd name="adj" fmla="val 9412"/>
            </a:avLst>
          </a:prstGeom>
          <a:solidFill>
            <a:srgbClr val="B5101A"/>
          </a:solidFill>
          <a:ln/>
          <a:effectLst>
            <a:outerShdw sx="100000" sy="100000" kx="0" ky="0" algn="bl" rotWithShape="0" blurRad="88900" dist="38100" dir="8100000">
              <a:srgbClr val="1B2A33">
                <a:alpha val="14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914400" y="4443984"/>
            <a:ext cx="484632" cy="484632"/>
          </a:xfrm>
          <a:prstGeom prst="ellipse">
            <a:avLst/>
          </a:prstGeom>
          <a:solidFill>
            <a:srgbClr val="FBD2D4"/>
          </a:solidFill>
          <a:ln/>
        </p:spPr>
      </p:sp>
      <p:sp>
        <p:nvSpPr>
          <p:cNvPr id="21" name="Text 19"/>
          <p:cNvSpPr/>
          <p:nvPr/>
        </p:nvSpPr>
        <p:spPr>
          <a:xfrm>
            <a:off x="914400" y="4443984"/>
            <a:ext cx="484632" cy="4846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D5091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4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1600200" y="4343400"/>
            <a:ext cx="2651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BD2D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Poloxamer 188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4297680" y="4343400"/>
            <a:ext cx="69494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BEA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Медицинский ПАВ вместо SLS — безопасен для слизистой и при стоматите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731520" y="5212080"/>
            <a:ext cx="10698480" cy="777240"/>
          </a:xfrm>
          <a:prstGeom prst="roundRect">
            <a:avLst>
              <a:gd name="adj" fmla="val 9412"/>
            </a:avLst>
          </a:prstGeom>
          <a:solidFill>
            <a:srgbClr val="B5101A"/>
          </a:solidFill>
          <a:ln/>
          <a:effectLst>
            <a:outerShdw sx="100000" sy="100000" kx="0" ky="0" algn="bl" rotWithShape="0" blurRad="88900" dist="38100" dir="8100000">
              <a:srgbClr val="1B2A33">
                <a:alpha val="14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914400" y="5358384"/>
            <a:ext cx="484632" cy="484632"/>
          </a:xfrm>
          <a:prstGeom prst="ellipse">
            <a:avLst/>
          </a:prstGeom>
          <a:solidFill>
            <a:srgbClr val="FBD2D4"/>
          </a:solidFill>
          <a:ln/>
        </p:spPr>
      </p:sp>
      <p:sp>
        <p:nvSpPr>
          <p:cNvPr id="26" name="Text 24"/>
          <p:cNvSpPr/>
          <p:nvPr/>
        </p:nvSpPr>
        <p:spPr>
          <a:xfrm>
            <a:off x="914400" y="5358384"/>
            <a:ext cx="484632" cy="4846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D5091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5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1600200" y="5257800"/>
            <a:ext cx="2651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BD2D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Цена/качество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4297680" y="5257800"/>
            <a:ext cx="69494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BEA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Состав уровня премиум по цене среднего сегмента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731520" y="630936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ECB1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LACALUT® Kids · обучающий материал для специалистов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0" y="6675120"/>
            <a:ext cx="12188952" cy="18288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46304"/>
          </a:xfrm>
          <a:prstGeom prst="rect">
            <a:avLst/>
          </a:prstGeom>
          <a:solidFill>
            <a:srgbClr val="D5091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411480"/>
            <a:ext cx="164592" cy="868680"/>
          </a:xfrm>
          <a:prstGeom prst="rect">
            <a:avLst/>
          </a:prstGeom>
          <a:solidFill>
            <a:srgbClr val="D50911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36576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B2A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Доказательный фундамент · рынок Беларуси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21208" y="1024128"/>
            <a:ext cx="1078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Каждый аргумент прослеживается к факту · A — Кокрейн/ВОЗ · B — данные РБ · C — отраслевые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48640" y="1737360"/>
            <a:ext cx="539496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CE6EC"/>
            </a:solidFill>
            <a:prstDash val="solid"/>
          </a:ln>
          <a:effectLst>
            <a:outerShdw sx="100000" sy="100000" kx="0" ky="0" algn="bl" rotWithShape="0" blurRad="88900" dist="38100" dir="8100000">
              <a:srgbClr val="1B2A33">
                <a:alpha val="14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548640" y="1737360"/>
            <a:ext cx="118872" cy="1417320"/>
          </a:xfrm>
          <a:prstGeom prst="rect">
            <a:avLst/>
          </a:prstGeom>
          <a:solidFill>
            <a:srgbClr val="0E8388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1847088"/>
            <a:ext cx="3886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A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Вода Беларуси бедна фтором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919472" y="1874520"/>
            <a:ext cx="841248" cy="365760"/>
          </a:xfrm>
          <a:prstGeom prst="roundRect">
            <a:avLst>
              <a:gd name="adj" fmla="val 15000"/>
            </a:avLst>
          </a:prstGeom>
          <a:solidFill>
            <a:srgbClr val="0E8388"/>
          </a:solidFill>
          <a:ln/>
        </p:spPr>
      </p:sp>
      <p:sp>
        <p:nvSpPr>
          <p:cNvPr id="10" name="Text 8"/>
          <p:cNvSpPr/>
          <p:nvPr/>
        </p:nvSpPr>
        <p:spPr>
          <a:xfrm>
            <a:off x="4919472" y="1874520"/>
            <a:ext cx="84124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 / C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822960" y="2322576"/>
            <a:ext cx="4937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0,1–0,4 мг/л при норме 0,8–1,2 → детская эмаль уязвима, пасте отводится главная роль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153912" y="1737360"/>
            <a:ext cx="539496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CE6EC"/>
            </a:solidFill>
            <a:prstDash val="solid"/>
          </a:ln>
          <a:effectLst>
            <a:outerShdw sx="100000" sy="100000" kx="0" ky="0" algn="bl" rotWithShape="0" blurRad="88900" dist="38100" dir="8100000">
              <a:srgbClr val="1B2A33">
                <a:alpha val="14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6153912" y="1737360"/>
            <a:ext cx="118872" cy="1417320"/>
          </a:xfrm>
          <a:prstGeom prst="rect">
            <a:avLst/>
          </a:prstGeom>
          <a:solidFill>
            <a:srgbClr val="FF6B4A"/>
          </a:solidFill>
          <a:ln/>
        </p:spPr>
      </p:sp>
      <p:sp>
        <p:nvSpPr>
          <p:cNvPr id="14" name="Text 12"/>
          <p:cNvSpPr/>
          <p:nvPr/>
        </p:nvSpPr>
        <p:spPr>
          <a:xfrm>
            <a:off x="6428232" y="1847088"/>
            <a:ext cx="3886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A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Кариес у детей высок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10524744" y="1874520"/>
            <a:ext cx="841248" cy="365760"/>
          </a:xfrm>
          <a:prstGeom prst="roundRect">
            <a:avLst>
              <a:gd name="adj" fmla="val 15000"/>
            </a:avLst>
          </a:prstGeom>
          <a:solidFill>
            <a:srgbClr val="FF6B4A"/>
          </a:solidFill>
          <a:ln/>
        </p:spPr>
      </p:sp>
      <p:sp>
        <p:nvSpPr>
          <p:cNvPr id="16" name="Text 14"/>
          <p:cNvSpPr/>
          <p:nvPr/>
        </p:nvSpPr>
        <p:spPr>
          <a:xfrm>
            <a:off x="10524744" y="1874520"/>
            <a:ext cx="84124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6428232" y="2322576"/>
            <a:ext cx="4937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КПУ 1,6–3,1 у 12-летних при цели ВОЗ ≤1 — профилактика ещё не выполнена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548640" y="3337560"/>
            <a:ext cx="539496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CE6EC"/>
            </a:solidFill>
            <a:prstDash val="solid"/>
          </a:ln>
          <a:effectLst>
            <a:outerShdw sx="100000" sy="100000" kx="0" ky="0" algn="bl" rotWithShape="0" blurRad="88900" dist="38100" dir="8100000">
              <a:srgbClr val="1B2A33">
                <a:alpha val="14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548640" y="3337560"/>
            <a:ext cx="118872" cy="1417320"/>
          </a:xfrm>
          <a:prstGeom prst="rect">
            <a:avLst/>
          </a:prstGeom>
          <a:solidFill>
            <a:srgbClr val="D50911"/>
          </a:solidFill>
          <a:ln/>
        </p:spPr>
      </p:sp>
      <p:sp>
        <p:nvSpPr>
          <p:cNvPr id="20" name="Text 18"/>
          <p:cNvSpPr/>
          <p:nvPr/>
        </p:nvSpPr>
        <p:spPr>
          <a:xfrm>
            <a:off x="822960" y="3447288"/>
            <a:ext cx="3886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A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Фторпаста ≥1000 ppm: −23% кариеса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4919472" y="3474720"/>
            <a:ext cx="841248" cy="365760"/>
          </a:xfrm>
          <a:prstGeom prst="roundRect">
            <a:avLst>
              <a:gd name="adj" fmla="val 15000"/>
            </a:avLst>
          </a:prstGeom>
          <a:solidFill>
            <a:srgbClr val="D50911"/>
          </a:solidFill>
          <a:ln/>
        </p:spPr>
      </p:sp>
      <p:sp>
        <p:nvSpPr>
          <p:cNvPr id="22" name="Text 20"/>
          <p:cNvSpPr/>
          <p:nvPr/>
        </p:nvSpPr>
        <p:spPr>
          <a:xfrm>
            <a:off x="4919472" y="3474720"/>
            <a:ext cx="84124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822960" y="3922776"/>
            <a:ext cx="4937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Кокрейн; для детей — возрастные концентрации (малышам до 500–1000 ppm)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6153912" y="3337560"/>
            <a:ext cx="539496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CE6EC"/>
            </a:solidFill>
            <a:prstDash val="solid"/>
          </a:ln>
          <a:effectLst>
            <a:outerShdw sx="100000" sy="100000" kx="0" ky="0" algn="bl" rotWithShape="0" blurRad="88900" dist="38100" dir="8100000">
              <a:srgbClr val="1B2A33">
                <a:alpha val="14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6153912" y="3337560"/>
            <a:ext cx="118872" cy="1417320"/>
          </a:xfrm>
          <a:prstGeom prst="rect">
            <a:avLst/>
          </a:prstGeom>
          <a:solidFill>
            <a:srgbClr val="1565C0"/>
          </a:solidFill>
          <a:ln/>
        </p:spPr>
      </p:sp>
      <p:sp>
        <p:nvSpPr>
          <p:cNvPr id="26" name="Text 24"/>
          <p:cNvSpPr/>
          <p:nvPr/>
        </p:nvSpPr>
        <p:spPr>
          <a:xfrm>
            <a:off x="6428232" y="3447288"/>
            <a:ext cx="3886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A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Нацпрограмма РБ работает</a:t>
            </a:r>
            <a:endParaRPr lang="en-US" sz="1400" dirty="0"/>
          </a:p>
        </p:txBody>
      </p:sp>
      <p:sp>
        <p:nvSpPr>
          <p:cNvPr id="27" name="Shape 25"/>
          <p:cNvSpPr/>
          <p:nvPr/>
        </p:nvSpPr>
        <p:spPr>
          <a:xfrm>
            <a:off x="10524744" y="3474720"/>
            <a:ext cx="841248" cy="365760"/>
          </a:xfrm>
          <a:prstGeom prst="roundRect">
            <a:avLst>
              <a:gd name="adj" fmla="val 15000"/>
            </a:avLst>
          </a:prstGeom>
          <a:solidFill>
            <a:srgbClr val="1565C0"/>
          </a:solidFill>
          <a:ln/>
        </p:spPr>
      </p:sp>
      <p:sp>
        <p:nvSpPr>
          <p:cNvPr id="28" name="Text 26"/>
          <p:cNvSpPr/>
          <p:nvPr/>
        </p:nvSpPr>
        <p:spPr>
          <a:xfrm>
            <a:off x="10524744" y="3474720"/>
            <a:ext cx="84124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6428232" y="3922776"/>
            <a:ext cx="4937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Доля детей без кариеса выросла 10% → 20%, КПУ у 15-летних 4,7 → 3,4</a:t>
            </a:r>
            <a:endParaRPr lang="en-US" sz="1150" dirty="0"/>
          </a:p>
        </p:txBody>
      </p:sp>
      <p:sp>
        <p:nvSpPr>
          <p:cNvPr id="30" name="Shape 28"/>
          <p:cNvSpPr/>
          <p:nvPr/>
        </p:nvSpPr>
        <p:spPr>
          <a:xfrm>
            <a:off x="548640" y="5074920"/>
            <a:ext cx="11091672" cy="960120"/>
          </a:xfrm>
          <a:prstGeom prst="roundRect">
            <a:avLst>
              <a:gd name="adj" fmla="val 7619"/>
            </a:avLst>
          </a:prstGeom>
          <a:solidFill>
            <a:srgbClr val="F7DDE0"/>
          </a:solidFill>
          <a:ln w="12700">
            <a:solidFill>
              <a:srgbClr val="B00020"/>
            </a:solidFill>
            <a:prstDash val="solid"/>
          </a:ln>
          <a:effectLst>
            <a:outerShdw sx="100000" sy="100000" kx="0" ky="0" algn="bl" rotWithShape="0" blurRad="88900" dist="38100" dir="8100000">
              <a:srgbClr val="1B2A33">
                <a:alpha val="14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777240" y="516636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B00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Локальное усиление: </a:t>
            </a:r>
            <a:pPr indent="0" marL="0">
              <a:buNone/>
            </a:pPr>
            <a:r>
              <a:rPr lang="en-US" sz="125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 стране с дефицитом фтора детские пасты без фтора (Splat Kids, R.O.C.S. Pro) снимают единственный работающий источник защиты молочной эмали. Сильнейший региональный аргумент.</a:t>
            </a:r>
            <a:endParaRPr lang="en-US" sz="1250" dirty="0"/>
          </a:p>
        </p:txBody>
      </p:sp>
      <p:sp>
        <p:nvSpPr>
          <p:cNvPr id="32" name="Text 30"/>
          <p:cNvSpPr/>
          <p:nvPr/>
        </p:nvSpPr>
        <p:spPr>
          <a:xfrm>
            <a:off x="11091672" y="640080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14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457200" y="640080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D5091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LACALUT® Kids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46304"/>
          </a:xfrm>
          <a:prstGeom prst="rect">
            <a:avLst/>
          </a:prstGeom>
          <a:solidFill>
            <a:srgbClr val="D5091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411480"/>
            <a:ext cx="164592" cy="868680"/>
          </a:xfrm>
          <a:prstGeom prst="rect">
            <a:avLst/>
          </a:prstGeom>
          <a:solidFill>
            <a:srgbClr val="D50911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36576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B2A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Почему детская линейка — стратегический приоритет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21208" y="1024128"/>
            <a:ext cx="1078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 бренд сопровождает ребёнка от первого зуба до подросткового возраста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48640" y="1737360"/>
            <a:ext cx="2560320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DCE6EC"/>
            </a:solidFill>
            <a:prstDash val="solid"/>
          </a:ln>
          <a:effectLst>
            <a:outerShdw sx="100000" sy="100000" kx="0" ky="0" algn="bl" rotWithShape="0" blurRad="88900" dist="38100" dir="8100000">
              <a:srgbClr val="1B2A33">
                <a:alpha val="14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548640" y="1874520"/>
            <a:ext cx="25603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D5091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8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685800" y="2542032"/>
            <a:ext cx="2286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продуктов от 0 до 16 лет — самая полная линейка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3337560" y="1737360"/>
            <a:ext cx="2560320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DCE6EC"/>
            </a:solidFill>
            <a:prstDash val="solid"/>
          </a:ln>
          <a:effectLst>
            <a:outerShdw sx="100000" sy="100000" kx="0" ky="0" algn="bl" rotWithShape="0" blurRad="88900" dist="38100" dir="8100000">
              <a:srgbClr val="1B2A33">
                <a:alpha val="14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3337560" y="1874520"/>
            <a:ext cx="25603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D5091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4/8</a:t>
            </a:r>
            <a:endParaRPr lang="en-US" sz="3400" dirty="0"/>
          </a:p>
        </p:txBody>
      </p:sp>
      <p:sp>
        <p:nvSpPr>
          <p:cNvPr id="11" name="Text 9"/>
          <p:cNvSpPr/>
          <p:nvPr/>
        </p:nvSpPr>
        <p:spPr>
          <a:xfrm>
            <a:off x="3474720" y="2542032"/>
            <a:ext cx="2286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паст с аминофторидом Olaflur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126480" y="1737360"/>
            <a:ext cx="2560320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DCE6EC"/>
            </a:solidFill>
            <a:prstDash val="solid"/>
          </a:ln>
          <a:effectLst>
            <a:outerShdw sx="100000" sy="100000" kx="0" ky="0" algn="bl" rotWithShape="0" blurRad="88900" dist="38100" dir="8100000">
              <a:srgbClr val="1B2A33">
                <a:alpha val="14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6126480" y="1874520"/>
            <a:ext cx="25603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D5091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6/8</a:t>
            </a:r>
            <a:endParaRPr lang="en-US" sz="3400" dirty="0"/>
          </a:p>
        </p:txBody>
      </p:sp>
      <p:sp>
        <p:nvSpPr>
          <p:cNvPr id="14" name="Text 12"/>
          <p:cNvSpPr/>
          <p:nvPr/>
        </p:nvSpPr>
        <p:spPr>
          <a:xfrm>
            <a:off x="6263640" y="2542032"/>
            <a:ext cx="2286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паст с гидроксиапатитом (HAP)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8915400" y="1737360"/>
            <a:ext cx="2560320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DCE6EC"/>
            </a:solidFill>
            <a:prstDash val="solid"/>
          </a:ln>
          <a:effectLst>
            <a:outerShdw sx="100000" sy="100000" kx="0" ky="0" algn="bl" rotWithShape="0" blurRad="88900" dist="38100" dir="8100000">
              <a:srgbClr val="1B2A33">
                <a:alpha val="14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8915400" y="1874520"/>
            <a:ext cx="25603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D5091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3/8</a:t>
            </a:r>
            <a:endParaRPr lang="en-US" sz="3400" dirty="0"/>
          </a:p>
        </p:txBody>
      </p:sp>
      <p:sp>
        <p:nvSpPr>
          <p:cNvPr id="17" name="Text 15"/>
          <p:cNvSpPr/>
          <p:nvPr/>
        </p:nvSpPr>
        <p:spPr>
          <a:xfrm>
            <a:off x="9052560" y="2542032"/>
            <a:ext cx="2286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паст с кальций-глицерофосфатом — эксклюзив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548640" y="3383280"/>
            <a:ext cx="11091672" cy="1737360"/>
          </a:xfrm>
          <a:prstGeom prst="roundRect">
            <a:avLst>
              <a:gd name="adj" fmla="val 4211"/>
            </a:avLst>
          </a:prstGeom>
          <a:solidFill>
            <a:srgbClr val="E5F0FB"/>
          </a:solidFill>
          <a:ln w="12700">
            <a:solidFill>
              <a:srgbClr val="1565C0"/>
            </a:solidFill>
            <a:prstDash val="solid"/>
          </a:ln>
          <a:effectLst>
            <a:outerShdw sx="100000" sy="100000" kx="0" ky="0" algn="bl" rotWithShape="0" blurRad="88900" dist="38100" dir="8100000">
              <a:srgbClr val="1B2A33">
                <a:alpha val="14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777240" y="356616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565C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Ключевая идея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777240" y="3977640"/>
            <a:ext cx="106070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50" b="1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Родители, довольные пастой с рождения, не ищут альтернативу в 6, 8, 12 лет. </a:t>
            </a:r>
            <a:endParaRPr lang="en-US" sz="135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Возрастная преемственность = лояльность бренду на 16 лет. Ни один конкурент не закрывает все возрастные группы одним брендом: у Elmex 3 продукта, у Splat и ROCS — по 4, у Colgate — 3.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11091672" y="640080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14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57200" y="640080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D5091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LACALUT® Kids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46304"/>
          </a:xfrm>
          <a:prstGeom prst="rect">
            <a:avLst/>
          </a:prstGeom>
          <a:solidFill>
            <a:srgbClr val="D5091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411480"/>
            <a:ext cx="164592" cy="868680"/>
          </a:xfrm>
          <a:prstGeom prst="rect">
            <a:avLst/>
          </a:prstGeom>
          <a:solidFill>
            <a:srgbClr val="D50911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36576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B2A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Возрастная линейка: 8 продуктов 0–16 лет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21208" y="1024128"/>
            <a:ext cx="1078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Для каждого этапа развития зубов — своя формула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02920" y="1783080"/>
            <a:ext cx="1755648" cy="502920"/>
          </a:xfrm>
          <a:prstGeom prst="rect">
            <a:avLst/>
          </a:prstGeom>
          <a:solidFill>
            <a:srgbClr val="0E8388"/>
          </a:solidFill>
          <a:ln/>
        </p:spPr>
      </p:sp>
      <p:sp>
        <p:nvSpPr>
          <p:cNvPr id="7" name="Text 5"/>
          <p:cNvSpPr/>
          <p:nvPr/>
        </p:nvSpPr>
        <p:spPr>
          <a:xfrm>
            <a:off x="502920" y="1783080"/>
            <a:ext cx="17556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0–2 лет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02920" y="2331720"/>
            <a:ext cx="1755648" cy="2194560"/>
          </a:xfrm>
          <a:prstGeom prst="roundRect">
            <a:avLst>
              <a:gd name="adj" fmla="val 4167"/>
            </a:avLst>
          </a:prstGeom>
          <a:solidFill>
            <a:srgbClr val="F4F8FA"/>
          </a:solidFill>
          <a:ln w="12700">
            <a:solidFill>
              <a:srgbClr val="DCE6EC"/>
            </a:solidFill>
            <a:prstDash val="solid"/>
          </a:ln>
          <a:effectLst>
            <a:outerShdw sx="100000" sy="100000" kx="0" ky="0" algn="bl" rotWithShape="0" blurRad="88900" dist="38100" dir="8100000">
              <a:srgbClr val="1B2A33">
                <a:alpha val="14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548640" y="2468880"/>
            <a:ext cx="166420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E838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Baby 0-2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594360" y="3063240"/>
            <a:ext cx="157276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NaF 1000 · HAP · ксилит · Ca-ГФ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2404872" y="1783080"/>
            <a:ext cx="1755648" cy="502920"/>
          </a:xfrm>
          <a:prstGeom prst="rect">
            <a:avLst/>
          </a:prstGeom>
          <a:solidFill>
            <a:srgbClr val="D50911"/>
          </a:solidFill>
          <a:ln/>
        </p:spPr>
      </p:sp>
      <p:sp>
        <p:nvSpPr>
          <p:cNvPr id="12" name="Text 10"/>
          <p:cNvSpPr/>
          <p:nvPr/>
        </p:nvSpPr>
        <p:spPr>
          <a:xfrm>
            <a:off x="2404872" y="1783080"/>
            <a:ext cx="17556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0–4 лет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2404872" y="2331720"/>
            <a:ext cx="1755648" cy="2194560"/>
          </a:xfrm>
          <a:prstGeom prst="roundRect">
            <a:avLst>
              <a:gd name="adj" fmla="val 4167"/>
            </a:avLst>
          </a:prstGeom>
          <a:solidFill>
            <a:srgbClr val="F4F8FA"/>
          </a:solidFill>
          <a:ln w="12700">
            <a:solidFill>
              <a:srgbClr val="DCE6EC"/>
            </a:solidFill>
            <a:prstDash val="solid"/>
          </a:ln>
          <a:effectLst>
            <a:outerShdw sx="100000" sy="100000" kx="0" ky="0" algn="bl" rotWithShape="0" blurRad="88900" dist="38100" dir="8100000">
              <a:srgbClr val="1B2A33">
                <a:alpha val="14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2450592" y="2468880"/>
            <a:ext cx="166420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5091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Baby до 4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2496312" y="3063240"/>
            <a:ext cx="157276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Olaflur 250 · Vit A+E · масло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306824" y="1783080"/>
            <a:ext cx="1755648" cy="502920"/>
          </a:xfrm>
          <a:prstGeom prst="rect">
            <a:avLst/>
          </a:prstGeom>
          <a:solidFill>
            <a:srgbClr val="A30A12"/>
          </a:solidFill>
          <a:ln/>
        </p:spPr>
      </p:sp>
      <p:sp>
        <p:nvSpPr>
          <p:cNvPr id="17" name="Text 15"/>
          <p:cNvSpPr/>
          <p:nvPr/>
        </p:nvSpPr>
        <p:spPr>
          <a:xfrm>
            <a:off x="4306824" y="1783080"/>
            <a:ext cx="17556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2–6 лет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4306824" y="2331720"/>
            <a:ext cx="1755648" cy="2194560"/>
          </a:xfrm>
          <a:prstGeom prst="roundRect">
            <a:avLst>
              <a:gd name="adj" fmla="val 4167"/>
            </a:avLst>
          </a:prstGeom>
          <a:solidFill>
            <a:srgbClr val="F4F8FA"/>
          </a:solidFill>
          <a:ln w="12700">
            <a:solidFill>
              <a:srgbClr val="DCE6EC"/>
            </a:solidFill>
            <a:prstDash val="solid"/>
          </a:ln>
          <a:effectLst>
            <a:outerShdw sx="100000" sy="100000" kx="0" ky="0" algn="bl" rotWithShape="0" blurRad="88900" dist="38100" dir="8100000">
              <a:srgbClr val="1B2A33">
                <a:alpha val="14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4352544" y="2468880"/>
            <a:ext cx="166420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A30A1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Kids 2-6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4398264" y="3063240"/>
            <a:ext cx="157276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Olaflur+NaF · HAP · Ca-ГФ · Polox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6208776" y="1783080"/>
            <a:ext cx="1755648" cy="502920"/>
          </a:xfrm>
          <a:prstGeom prst="rect">
            <a:avLst/>
          </a:prstGeom>
          <a:solidFill>
            <a:srgbClr val="1565C0"/>
          </a:solidFill>
          <a:ln/>
        </p:spPr>
      </p:sp>
      <p:sp>
        <p:nvSpPr>
          <p:cNvPr id="22" name="Text 20"/>
          <p:cNvSpPr/>
          <p:nvPr/>
        </p:nvSpPr>
        <p:spPr>
          <a:xfrm>
            <a:off x="6208776" y="1783080"/>
            <a:ext cx="17556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4–8 лет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6208776" y="2331720"/>
            <a:ext cx="1755648" cy="2194560"/>
          </a:xfrm>
          <a:prstGeom prst="roundRect">
            <a:avLst>
              <a:gd name="adj" fmla="val 4167"/>
            </a:avLst>
          </a:prstGeom>
          <a:solidFill>
            <a:srgbClr val="F4F8FA"/>
          </a:solidFill>
          <a:ln w="12700">
            <a:solidFill>
              <a:srgbClr val="DCE6EC"/>
            </a:solidFill>
            <a:prstDash val="solid"/>
          </a:ln>
          <a:effectLst>
            <a:outerShdw sx="100000" sy="100000" kx="0" ky="0" algn="bl" rotWithShape="0" blurRad="88900" dist="38100" dir="8100000">
              <a:srgbClr val="1B2A33">
                <a:alpha val="14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6254496" y="2468880"/>
            <a:ext cx="166420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565C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Kids 4-8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300216" y="3063240"/>
            <a:ext cx="157276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Olaflur 500 · HAP · Poloxamer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8110728" y="1783080"/>
            <a:ext cx="1755648" cy="502920"/>
          </a:xfrm>
          <a:prstGeom prst="rect">
            <a:avLst/>
          </a:prstGeom>
          <a:solidFill>
            <a:srgbClr val="6A4C93"/>
          </a:solidFill>
          <a:ln/>
        </p:spPr>
      </p:sp>
      <p:sp>
        <p:nvSpPr>
          <p:cNvPr id="27" name="Text 25"/>
          <p:cNvSpPr/>
          <p:nvPr/>
        </p:nvSpPr>
        <p:spPr>
          <a:xfrm>
            <a:off x="8110728" y="1783080"/>
            <a:ext cx="17556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6+ лет</a:t>
            </a:r>
            <a:endParaRPr lang="en-US" sz="1400" dirty="0"/>
          </a:p>
        </p:txBody>
      </p:sp>
      <p:sp>
        <p:nvSpPr>
          <p:cNvPr id="28" name="Shape 26"/>
          <p:cNvSpPr/>
          <p:nvPr/>
        </p:nvSpPr>
        <p:spPr>
          <a:xfrm>
            <a:off x="8110728" y="2331720"/>
            <a:ext cx="1755648" cy="2194560"/>
          </a:xfrm>
          <a:prstGeom prst="roundRect">
            <a:avLst>
              <a:gd name="adj" fmla="val 4167"/>
            </a:avLst>
          </a:prstGeom>
          <a:solidFill>
            <a:srgbClr val="F4F8FA"/>
          </a:solidFill>
          <a:ln w="12700">
            <a:solidFill>
              <a:srgbClr val="DCE6EC"/>
            </a:solidFill>
            <a:prstDash val="solid"/>
          </a:ln>
          <a:effectLst>
            <a:outerShdw sx="100000" sy="100000" kx="0" ky="0" algn="bl" rotWithShape="0" blurRad="88900" dist="38100" dir="8100000">
              <a:srgbClr val="1B2A33">
                <a:alpha val="14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8156448" y="2468880"/>
            <a:ext cx="166420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6A4C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Junior 6+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8202168" y="3063240"/>
            <a:ext cx="157276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NaF 1400 · HAP · Ca-ГФ · ксилит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10012680" y="1783080"/>
            <a:ext cx="1755648" cy="502920"/>
          </a:xfrm>
          <a:prstGeom prst="rect">
            <a:avLst/>
          </a:prstGeom>
          <a:solidFill>
            <a:srgbClr val="FF6B4A"/>
          </a:solidFill>
          <a:ln/>
        </p:spPr>
      </p:sp>
      <p:sp>
        <p:nvSpPr>
          <p:cNvPr id="32" name="Text 30"/>
          <p:cNvSpPr/>
          <p:nvPr/>
        </p:nvSpPr>
        <p:spPr>
          <a:xfrm>
            <a:off x="10012680" y="1783080"/>
            <a:ext cx="175564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8–16 лет</a:t>
            </a:r>
            <a:endParaRPr lang="en-US" sz="1400" dirty="0"/>
          </a:p>
        </p:txBody>
      </p:sp>
      <p:sp>
        <p:nvSpPr>
          <p:cNvPr id="33" name="Shape 31"/>
          <p:cNvSpPr/>
          <p:nvPr/>
        </p:nvSpPr>
        <p:spPr>
          <a:xfrm>
            <a:off x="10012680" y="2331720"/>
            <a:ext cx="1755648" cy="2194560"/>
          </a:xfrm>
          <a:prstGeom prst="roundRect">
            <a:avLst>
              <a:gd name="adj" fmla="val 4167"/>
            </a:avLst>
          </a:prstGeom>
          <a:solidFill>
            <a:srgbClr val="F4F8FA"/>
          </a:solidFill>
          <a:ln w="12700">
            <a:solidFill>
              <a:srgbClr val="DCE6EC"/>
            </a:solidFill>
            <a:prstDash val="solid"/>
          </a:ln>
          <a:effectLst>
            <a:outerShdw sx="100000" sy="100000" kx="0" ky="0" algn="bl" rotWithShape="0" blurRad="88900" dist="38100" dir="8100000">
              <a:srgbClr val="1B2A33">
                <a:alpha val="14000"/>
              </a:srgbClr>
            </a:outerShdw>
          </a:effectLst>
        </p:spPr>
      </p:sp>
      <p:sp>
        <p:nvSpPr>
          <p:cNvPr id="34" name="Text 32"/>
          <p:cNvSpPr/>
          <p:nvPr/>
        </p:nvSpPr>
        <p:spPr>
          <a:xfrm>
            <a:off x="10058400" y="2468880"/>
            <a:ext cx="166420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6B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Teens 8+ гель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10104120" y="3063240"/>
            <a:ext cx="1572768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Olaflur+NaF 1400 · гель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502920" y="4846320"/>
            <a:ext cx="11155680" cy="1371600"/>
          </a:xfrm>
          <a:prstGeom prst="roundRect">
            <a:avLst>
              <a:gd name="adj" fmla="val 5333"/>
            </a:avLst>
          </a:prstGeom>
          <a:solidFill>
            <a:srgbClr val="E0F0EC"/>
          </a:solidFill>
          <a:ln w="12700">
            <a:solidFill>
              <a:srgbClr val="D50911"/>
            </a:solidFill>
            <a:prstDash val="solid"/>
          </a:ln>
          <a:effectLst>
            <a:outerShdw sx="100000" sy="100000" kx="0" ky="0" algn="bl" rotWithShape="0" blurRad="88900" dist="38100" dir="8100000">
              <a:srgbClr val="1B2A33">
                <a:alpha val="14000"/>
              </a:srgbClr>
            </a:outerShdw>
          </a:effectLst>
        </p:spPr>
      </p:sp>
      <p:sp>
        <p:nvSpPr>
          <p:cNvPr id="37" name="Text 35"/>
          <p:cNvSpPr/>
          <p:nvPr/>
        </p:nvSpPr>
        <p:spPr>
          <a:xfrm>
            <a:off x="731520" y="498348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A30A1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+ basic kids / basic junior</a:t>
            </a:r>
            <a:endParaRPr lang="en-US" sz="1400" dirty="0"/>
          </a:p>
        </p:txBody>
      </p:sp>
      <p:sp>
        <p:nvSpPr>
          <p:cNvPr id="38" name="Text 36"/>
          <p:cNvSpPr/>
          <p:nvPr/>
        </p:nvSpPr>
        <p:spPr>
          <a:xfrm>
            <a:off x="731520" y="5349240"/>
            <a:ext cx="10698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Бюджетная подлиния: NaF + HAP + пантенол (провитамин B5) для регенерации слизистой — больше, чем Colgate за те же деньги. Закрывает ценовой сегмент, не теряя гидроксиапатит.</a:t>
            </a:r>
            <a:endParaRPr lang="en-US" sz="1250" dirty="0"/>
          </a:p>
        </p:txBody>
      </p:sp>
      <p:sp>
        <p:nvSpPr>
          <p:cNvPr id="39" name="Text 37"/>
          <p:cNvSpPr/>
          <p:nvPr/>
        </p:nvSpPr>
        <p:spPr>
          <a:xfrm>
            <a:off x="11091672" y="640080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14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457200" y="640080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D5091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LACALUT® Kids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46304"/>
          </a:xfrm>
          <a:prstGeom prst="rect">
            <a:avLst/>
          </a:prstGeom>
          <a:solidFill>
            <a:srgbClr val="D5091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411480"/>
            <a:ext cx="164592" cy="868680"/>
          </a:xfrm>
          <a:prstGeom prst="rect">
            <a:avLst/>
          </a:prstGeom>
          <a:solidFill>
            <a:srgbClr val="D50911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36576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B2A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Ключевые ингредиенты и их роль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21208" y="1024128"/>
            <a:ext cx="1078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отвечать на вопрос «а как это работает?»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48640" y="1783080"/>
            <a:ext cx="11091672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DCE6EC"/>
            </a:solidFill>
            <a:prstDash val="solid"/>
          </a:ln>
          <a:effectLst>
            <a:outerShdw sx="100000" sy="100000" kx="0" ky="0" algn="bl" rotWithShape="0" blurRad="88900" dist="38100" dir="8100000">
              <a:srgbClr val="1B2A33">
                <a:alpha val="14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731520" y="1984248"/>
            <a:ext cx="566928" cy="566928"/>
          </a:xfrm>
          <a:prstGeom prst="ellipse">
            <a:avLst/>
          </a:prstGeom>
          <a:solidFill>
            <a:srgbClr val="6A4C93"/>
          </a:solidFill>
          <a:ln/>
        </p:spPr>
      </p:sp>
      <p:sp>
        <p:nvSpPr>
          <p:cNvPr id="8" name="Text 6"/>
          <p:cNvSpPr/>
          <p:nvPr/>
        </p:nvSpPr>
        <p:spPr>
          <a:xfrm>
            <a:off x="731520" y="1984248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Olaflur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554480" y="1892808"/>
            <a:ext cx="2743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6A4C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Аминофторид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4389120" y="1874520"/>
            <a:ext cx="70408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за 20–30 сек · депо CaF₂ · антибактериальное действие против S. mutans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548640" y="2862072"/>
            <a:ext cx="11091672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DCE6EC"/>
            </a:solidFill>
            <a:prstDash val="solid"/>
          </a:ln>
          <a:effectLst>
            <a:outerShdw sx="100000" sy="100000" kx="0" ky="0" algn="bl" rotWithShape="0" blurRad="88900" dist="38100" dir="8100000">
              <a:srgbClr val="1B2A33">
                <a:alpha val="14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731520" y="3063240"/>
            <a:ext cx="566928" cy="566928"/>
          </a:xfrm>
          <a:prstGeom prst="ellipse">
            <a:avLst/>
          </a:prstGeom>
          <a:solidFill>
            <a:srgbClr val="1565C0"/>
          </a:solidFill>
          <a:ln/>
        </p:spPr>
      </p:sp>
      <p:sp>
        <p:nvSpPr>
          <p:cNvPr id="13" name="Text 11"/>
          <p:cNvSpPr/>
          <p:nvPr/>
        </p:nvSpPr>
        <p:spPr>
          <a:xfrm>
            <a:off x="731520" y="3063240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HAP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1554480" y="2971800"/>
            <a:ext cx="2743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65C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Гидроксиапатит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389120" y="2953512"/>
            <a:ext cx="70408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Встраивается в микродефекты эмали · «замуровывает» ранний кариес · реминерализация без фтора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548640" y="3941064"/>
            <a:ext cx="11091672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DCE6EC"/>
            </a:solidFill>
            <a:prstDash val="solid"/>
          </a:ln>
          <a:effectLst>
            <a:outerShdw sx="100000" sy="100000" kx="0" ky="0" algn="bl" rotWithShape="0" blurRad="88900" dist="38100" dir="8100000">
              <a:srgbClr val="1B2A33">
                <a:alpha val="14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731520" y="4142232"/>
            <a:ext cx="566928" cy="566928"/>
          </a:xfrm>
          <a:prstGeom prst="ellipse">
            <a:avLst/>
          </a:prstGeom>
          <a:solidFill>
            <a:srgbClr val="D50911"/>
          </a:solidFill>
          <a:ln/>
        </p:spPr>
      </p:sp>
      <p:sp>
        <p:nvSpPr>
          <p:cNvPr id="18" name="Text 16"/>
          <p:cNvSpPr/>
          <p:nvPr/>
        </p:nvSpPr>
        <p:spPr>
          <a:xfrm>
            <a:off x="731520" y="4142232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Ca-ГФ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1554480" y="4050792"/>
            <a:ext cx="2743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5091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Кальций-глицерофосфат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4389120" y="4032504"/>
            <a:ext cx="70408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Биодоступный кальций в слюне · потенцирует фторид · эксклюзив — нет ни у одного конкурента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548640" y="5020056"/>
            <a:ext cx="11091672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DCE6EC"/>
            </a:solidFill>
            <a:prstDash val="solid"/>
          </a:ln>
          <a:effectLst>
            <a:outerShdw sx="100000" sy="100000" kx="0" ky="0" algn="bl" rotWithShape="0" blurRad="88900" dist="38100" dir="8100000">
              <a:srgbClr val="1B2A33">
                <a:alpha val="14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731520" y="5221224"/>
            <a:ext cx="566928" cy="566928"/>
          </a:xfrm>
          <a:prstGeom prst="ellipse">
            <a:avLst/>
          </a:prstGeom>
          <a:solidFill>
            <a:srgbClr val="0E8388"/>
          </a:solidFill>
          <a:ln/>
        </p:spPr>
      </p:sp>
      <p:sp>
        <p:nvSpPr>
          <p:cNvPr id="23" name="Text 21"/>
          <p:cNvSpPr/>
          <p:nvPr/>
        </p:nvSpPr>
        <p:spPr>
          <a:xfrm>
            <a:off x="731520" y="5221224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Polox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1554480" y="5129784"/>
            <a:ext cx="2743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E838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Poloxamer 188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4389120" y="5111496"/>
            <a:ext cx="70408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Медицинский ПАВ вместо SLS · не раздражает слизистую · не провоцирует афтозный стоматит</a:t>
            </a:r>
            <a:endParaRPr lang="en-US" sz="1250" dirty="0"/>
          </a:p>
        </p:txBody>
      </p:sp>
      <p:sp>
        <p:nvSpPr>
          <p:cNvPr id="26" name="Text 24"/>
          <p:cNvSpPr/>
          <p:nvPr/>
        </p:nvSpPr>
        <p:spPr>
          <a:xfrm>
            <a:off x="11091672" y="640080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14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457200" y="640080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D5091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LACALUT® Kids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D509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Тройная минеральная система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109728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ECB1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Три механизма укрепления эмали в одной пасте (Kids 2-6, Junior 6+) — никто не повторил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914400" y="1920240"/>
            <a:ext cx="10332720" cy="1051560"/>
          </a:xfrm>
          <a:prstGeom prst="roundRect">
            <a:avLst>
              <a:gd name="adj" fmla="val 6957"/>
            </a:avLst>
          </a:prstGeom>
          <a:solidFill>
            <a:srgbClr val="B5101A"/>
          </a:solidFill>
          <a:ln/>
          <a:effectLst>
            <a:outerShdw sx="100000" sy="100000" kx="0" ky="0" algn="bl" rotWithShape="0" blurRad="88900" dist="38100" dir="8100000">
              <a:srgbClr val="1B2A33">
                <a:alpha val="14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188720" y="2167128"/>
            <a:ext cx="566928" cy="566928"/>
          </a:xfrm>
          <a:prstGeom prst="ellipse">
            <a:avLst/>
          </a:prstGeom>
          <a:solidFill>
            <a:srgbClr val="FBD2D4"/>
          </a:solidFill>
          <a:ln/>
        </p:spPr>
      </p:sp>
      <p:sp>
        <p:nvSpPr>
          <p:cNvPr id="6" name="Text 4"/>
          <p:cNvSpPr/>
          <p:nvPr/>
        </p:nvSpPr>
        <p:spPr>
          <a:xfrm>
            <a:off x="1188720" y="2167128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D5091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2011680" y="2057400"/>
            <a:ext cx="3017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BD2D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Olaflur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5029200" y="2057400"/>
            <a:ext cx="6035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BEA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быстро формирует защитный слой CaF₂ на поверхности эмали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914400" y="3154680"/>
            <a:ext cx="10332720" cy="1051560"/>
          </a:xfrm>
          <a:prstGeom prst="roundRect">
            <a:avLst>
              <a:gd name="adj" fmla="val 6957"/>
            </a:avLst>
          </a:prstGeom>
          <a:solidFill>
            <a:srgbClr val="B5101A"/>
          </a:solidFill>
          <a:ln/>
          <a:effectLst>
            <a:outerShdw sx="100000" sy="100000" kx="0" ky="0" algn="bl" rotWithShape="0" blurRad="88900" dist="38100" dir="8100000">
              <a:srgbClr val="1B2A33">
                <a:alpha val="14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1188720" y="3401568"/>
            <a:ext cx="566928" cy="566928"/>
          </a:xfrm>
          <a:prstGeom prst="ellipse">
            <a:avLst/>
          </a:prstGeom>
          <a:solidFill>
            <a:srgbClr val="FBD2D4"/>
          </a:solidFill>
          <a:ln/>
        </p:spPr>
      </p:sp>
      <p:sp>
        <p:nvSpPr>
          <p:cNvPr id="11" name="Text 9"/>
          <p:cNvSpPr/>
          <p:nvPr/>
        </p:nvSpPr>
        <p:spPr>
          <a:xfrm>
            <a:off x="1188720" y="3401568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D5091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2011680" y="3291840"/>
            <a:ext cx="3017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BD2D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HAP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5029200" y="3291840"/>
            <a:ext cx="6035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BEA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встраивается в микродефекты эмали изнутри, восстанавливая структуру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914400" y="4389120"/>
            <a:ext cx="10332720" cy="1051560"/>
          </a:xfrm>
          <a:prstGeom prst="roundRect">
            <a:avLst>
              <a:gd name="adj" fmla="val 6957"/>
            </a:avLst>
          </a:prstGeom>
          <a:solidFill>
            <a:srgbClr val="B5101A"/>
          </a:solidFill>
          <a:ln/>
          <a:effectLst>
            <a:outerShdw sx="100000" sy="100000" kx="0" ky="0" algn="bl" rotWithShape="0" blurRad="88900" dist="38100" dir="8100000">
              <a:srgbClr val="1B2A33">
                <a:alpha val="14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1188720" y="4636008"/>
            <a:ext cx="566928" cy="566928"/>
          </a:xfrm>
          <a:prstGeom prst="ellipse">
            <a:avLst/>
          </a:prstGeom>
          <a:solidFill>
            <a:srgbClr val="F0B86E"/>
          </a:solidFill>
          <a:ln/>
        </p:spPr>
      </p:sp>
      <p:sp>
        <p:nvSpPr>
          <p:cNvPr id="16" name="Text 14"/>
          <p:cNvSpPr/>
          <p:nvPr/>
        </p:nvSpPr>
        <p:spPr>
          <a:xfrm>
            <a:off x="1188720" y="4636008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D5091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2011680" y="4526280"/>
            <a:ext cx="3017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0B86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Ca-глицерофосфат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5029200" y="4526280"/>
            <a:ext cx="6035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BEA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повышает доступность кальция в слюне для постоянной реминерализации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914400" y="5760720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Конкурент, предлагающий что-то подобное в детской пасте? Его нет.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0" y="6675120"/>
            <a:ext cx="12188952" cy="18288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46304"/>
          </a:xfrm>
          <a:prstGeom prst="rect">
            <a:avLst/>
          </a:prstGeom>
          <a:solidFill>
            <a:srgbClr val="D5091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411480"/>
            <a:ext cx="164592" cy="868680"/>
          </a:xfrm>
          <a:prstGeom prst="rect">
            <a:avLst/>
          </a:prstGeom>
          <a:solidFill>
            <a:srgbClr val="D50911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36576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B2A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Полная таблица составов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21208" y="1024128"/>
            <a:ext cx="1078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продуктов · ppm F — ионы фтора · RDA — абразивность</a:t>
            </a:r>
            <a:endParaRPr lang="en-US" sz="14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02920" y="1600200"/>
          <a:ext cx="11183112" cy="914400"/>
        </p:xfrm>
        <a:graphic>
          <a:graphicData uri="http://schemas.openxmlformats.org/drawingml/2006/table">
            <a:tbl>
              <a:tblPr/>
              <a:tblGrid>
                <a:gridCol w="1737360"/>
                <a:gridCol w="1097280"/>
                <a:gridCol w="1005840"/>
                <a:gridCol w="2103120"/>
                <a:gridCol w="868680"/>
                <a:gridCol w="1078992"/>
                <a:gridCol w="3291840"/>
              </a:tblGrid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Продукт</a:t>
                      </a:r>
                      <a:endParaRPr lang="en-US" sz="11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091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Возраст</a:t>
                      </a:r>
                      <a:endParaRPr lang="en-US" sz="11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091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ppm F</a:t>
                      </a:r>
                      <a:endParaRPr lang="en-US" sz="11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091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Тип фторида</a:t>
                      </a:r>
                      <a:endParaRPr lang="en-US" sz="11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091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HAP</a:t>
                      </a:r>
                      <a:endParaRPr lang="en-US" sz="11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091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RDA</a:t>
                      </a:r>
                      <a:endParaRPr lang="en-US" sz="11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091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Уникальное</a:t>
                      </a:r>
                      <a:endParaRPr lang="en-US" sz="11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0911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Baby 0-2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0–2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1000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NaF + Ca-ГФ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Vit E, Ca-ГФ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Baby до 4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0–4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Olaflur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7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Vit A+E, масло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Kids 2-6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2–6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1000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Olaflur+NaF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7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17–40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Ca-ГФ, Polox, Vit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Kids 4-8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4–8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Olaflur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7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Poloxamer 188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Junior 6+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6+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1400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NaF + Ca-ГФ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32–58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Ca-ГФ, Polox, ксилит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basic kids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2–6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1000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NaF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38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Пантенол B5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basic junior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6+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1450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NaF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35–50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Пантенол B5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Teens 8+ гель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8–16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1400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Olaflur+NaF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7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Двойная сист.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502920" y="5989320"/>
            <a:ext cx="11155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Важно: в Baby до 4 лет — ТОЛЬКО Olaflur (250 ppm), без NaF: аминофторид безопаснее при проглатывании и быстрее усваивается у малышей.</a:t>
            </a:r>
            <a:endParaRPr lang="en-US" sz="1150" dirty="0"/>
          </a:p>
        </p:txBody>
      </p:sp>
      <p:sp>
        <p:nvSpPr>
          <p:cNvPr id="8" name="Text 5"/>
          <p:cNvSpPr/>
          <p:nvPr/>
        </p:nvSpPr>
        <p:spPr>
          <a:xfrm>
            <a:off x="11091672" y="640080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14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457200" y="640080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D5091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LACALUT® Kids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46304"/>
          </a:xfrm>
          <a:prstGeom prst="rect">
            <a:avLst/>
          </a:prstGeom>
          <a:solidFill>
            <a:srgbClr val="D5091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411480"/>
            <a:ext cx="164592" cy="868680"/>
          </a:xfrm>
          <a:prstGeom prst="rect">
            <a:avLst/>
          </a:prstGeom>
          <a:solidFill>
            <a:srgbClr val="D50911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36576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B2A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Матрица конкурентов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21208" y="1024128"/>
            <a:ext cx="1078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Сравнение ключевых ингредиентов по брендам</a:t>
            </a:r>
            <a:endParaRPr lang="en-US" sz="14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645920"/>
          <a:ext cx="11091672" cy="914400"/>
        </p:xfrm>
        <a:graphic>
          <a:graphicData uri="http://schemas.openxmlformats.org/drawingml/2006/table">
            <a:tbl>
              <a:tblPr/>
              <a:tblGrid>
                <a:gridCol w="2862072"/>
                <a:gridCol w="1645920"/>
                <a:gridCol w="1645920"/>
                <a:gridCol w="1645920"/>
                <a:gridCol w="1645920"/>
                <a:gridCol w="1645920"/>
              </a:tblGrid>
              <a:tr h="54864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Ингредиент</a:t>
                      </a:r>
                      <a:endParaRPr lang="en-US" sz="11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091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LACALUT</a:t>
                      </a:r>
                      <a:endParaRPr lang="en-US" sz="11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091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Elmex'24</a:t>
                      </a:r>
                      <a:endParaRPr lang="en-US" sz="11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091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ROCS</a:t>
                      </a:r>
                      <a:endParaRPr lang="en-US" sz="11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091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Splat</a:t>
                      </a:r>
                      <a:endParaRPr lang="en-US" sz="11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091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Colgate</a:t>
                      </a:r>
                      <a:endParaRPr lang="en-US" sz="11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0911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Аминофторид Olaflur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⚠ Neo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FD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DE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DE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DE0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Гидроксиапатит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 6/8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DE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 Pro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DE0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Ca-глицерофосфат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DE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DE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DE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DE0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Poloxamer 188 (не SLS)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DE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DE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DE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 SLS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DE0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Фтор (по ВОЗ)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 нет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DDE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C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Покрытие 0–16 лет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 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0E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FD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FD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FD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B2A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FD2"/>
                    </a:solidFill>
                  </a:tcPr>
                </a:tc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548640" y="598932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A30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LACALUT — единственный бренд с комбинацией Olaflur + HAP + Ca-глицерофосфат и единственный с полным покрытием 0–16 лет.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091672" y="640080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14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457200" y="640080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D5091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LACALUT® Kids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46304"/>
          </a:xfrm>
          <a:prstGeom prst="rect">
            <a:avLst/>
          </a:prstGeom>
          <a:solidFill>
            <a:srgbClr val="E8920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411480"/>
            <a:ext cx="164592" cy="868680"/>
          </a:xfrm>
          <a:prstGeom prst="rect">
            <a:avLst/>
          </a:prstGeom>
          <a:solidFill>
            <a:srgbClr val="E8920C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36576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B2A3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Окно возможностей 2024: реформулировка Elmex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21208" y="1024128"/>
            <a:ext cx="1078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Главный исторический конкурент ослабил собственную формулу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48640" y="1783080"/>
            <a:ext cx="5440680" cy="3611880"/>
          </a:xfrm>
          <a:prstGeom prst="roundRect">
            <a:avLst>
              <a:gd name="adj" fmla="val 2025"/>
            </a:avLst>
          </a:prstGeom>
          <a:solidFill>
            <a:srgbClr val="F7DDE0"/>
          </a:solidFill>
          <a:ln w="12700">
            <a:solidFill>
              <a:srgbClr val="B00020"/>
            </a:solidFill>
            <a:prstDash val="solid"/>
          </a:ln>
          <a:effectLst>
            <a:outerShdw sx="100000" sy="100000" kx="0" ky="0" algn="bl" rotWithShape="0" blurRad="88900" dist="38100" dir="8100000">
              <a:srgbClr val="1B2A33">
                <a:alpha val="14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777240" y="1965960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B0002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Было до 2024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868680" y="2468880"/>
            <a:ext cx="484632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Elmex — «золотой стандарт» аминофторидных паст с 1954 года</a:t>
            </a:r>
            <a:endParaRPr lang="en-US" sz="13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Olaflur во всей линейке — главный аргумент бренда</a:t>
            </a:r>
            <a:endParaRPr lang="en-US" sz="13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Детские стоматологи рекомендовали Elmex именно за Olaflur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199632" y="1783080"/>
            <a:ext cx="5440680" cy="3611880"/>
          </a:xfrm>
          <a:prstGeom prst="roundRect">
            <a:avLst>
              <a:gd name="adj" fmla="val 2025"/>
            </a:avLst>
          </a:prstGeom>
          <a:solidFill>
            <a:srgbClr val="FCEFD2"/>
          </a:solidFill>
          <a:ln w="12700">
            <a:solidFill>
              <a:srgbClr val="E8920C"/>
            </a:solidFill>
            <a:prstDash val="solid"/>
          </a:ln>
          <a:effectLst>
            <a:outerShdw sx="100000" sy="100000" kx="0" ky="0" algn="bl" rotWithShape="0" blurRad="88900" dist="38100" dir="8100000">
              <a:srgbClr val="1B2A33">
                <a:alpha val="14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6428232" y="1965960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8920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Стало с 2024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6519672" y="2468880"/>
            <a:ext cx="484632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Olaflur заменён на дешёвую технологию Neo-Aminex (NaF + аминовая основа)</a:t>
            </a:r>
            <a:endParaRPr lang="en-US" sz="13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Elmex Junior: NaF вместо Olaflur — ухудшение формулы</a:t>
            </a:r>
            <a:endParaRPr lang="en-US" sz="13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Волна критики среди стоматологов в соцсетях и на форумах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548640" y="5577840"/>
            <a:ext cx="11091672" cy="713232"/>
          </a:xfrm>
          <a:prstGeom prst="roundRect">
            <a:avLst>
              <a:gd name="adj" fmla="val 10256"/>
            </a:avLst>
          </a:prstGeom>
          <a:solidFill>
            <a:srgbClr val="E0F0EC"/>
          </a:solidFill>
          <a:ln w="12700">
            <a:solidFill>
              <a:srgbClr val="D50911"/>
            </a:solidFill>
            <a:prstDash val="solid"/>
          </a:ln>
          <a:effectLst>
            <a:outerShdw sx="100000" sy="100000" kx="0" ky="0" algn="bl" rotWithShape="0" blurRad="88900" dist="38100" dir="8100000">
              <a:srgbClr val="1B2A33">
                <a:alpha val="14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777240" y="5650992"/>
            <a:ext cx="10607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30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Вывод:  </a:t>
            </a:r>
            <a:pPr indent="0" marL="0">
              <a:buNone/>
            </a:pPr>
            <a:r>
              <a:rPr lang="en-US" sz="1300" dirty="0">
                <a:solidFill>
                  <a:srgbClr val="1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LACALUT — последний массовый бренд с настоящим аминофторидом Olaflur в детских пастах. Это фундаментальное преимущество 2024–2026.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1091672" y="640080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E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/ 14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457200" y="640080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E8920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LACALUT® Kids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LACALUT Kids</dc:title>
  <dc:subject>PptxGenJS Presentation</dc:subject>
  <dc:creator>LACALUT</dc:creator>
  <cp:lastModifiedBy>LACALUT</cp:lastModifiedBy>
  <cp:revision>1</cp:revision>
  <dcterms:created xsi:type="dcterms:W3CDTF">2026-06-03T09:18:41Z</dcterms:created>
  <dcterms:modified xsi:type="dcterms:W3CDTF">2026-06-03T09:18:41Z</dcterms:modified>
</cp:coreProperties>
</file>