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6858000" cy="6858000"/>
          </a:xfrm>
          <a:prstGeom prst="ellipse">
            <a:avLst/>
          </a:prstGeom>
          <a:solidFill>
            <a:srgbClr val="A30A12"/>
          </a:solidFill>
          <a:ln/>
        </p:spPr>
      </p:sp>
      <p:sp>
        <p:nvSpPr>
          <p:cNvPr id="3" name="Shape 1"/>
          <p:cNvSpPr/>
          <p:nvPr/>
        </p:nvSpPr>
        <p:spPr>
          <a:xfrm>
            <a:off x="8229600" y="2926080"/>
            <a:ext cx="6400800" cy="6400800"/>
          </a:xfrm>
          <a:prstGeom prst="ellipse">
            <a:avLst/>
          </a:prstGeom>
          <a:solidFill>
            <a:srgbClr val="B00810"/>
          </a:solidFill>
          <a:ln/>
        </p:spPr>
      </p:sp>
      <p:pic>
        <p:nvPicPr>
          <p:cNvPr id="4" name="Image 0" descr="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234440"/>
            <a:ext cx="3291840" cy="6492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04672" y="22402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spc="300" kern="0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ВЗРОСЛАЯ СЕРИЯ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804672" y="29260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BE3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Обучающий материал для стоматологов и провизоров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04672" y="34930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BD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Составы · </a:t>
            </a:r>
            <a:pPr indent="0" marL="0">
              <a:buNone/>
            </a:pPr>
            <a:r>
              <a:rPr lang="en-US" sz="1300" dirty="0">
                <a:solidFill>
                  <a:srgbClr val="FBE3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Конкуренты · Ключевые преимущества · Аргументы у кресла</a:t>
            </a:r>
            <a:endParaRPr lang="en-US" sz="1300" dirty="0"/>
          </a:p>
        </p:txBody>
      </p:sp>
      <p:pic>
        <p:nvPicPr>
          <p:cNvPr id="8" name="Image 1" descr="/sessions/eloquent-amazing-hamilton/mnt/FLORA/white 500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503920" y="1371600"/>
            <a:ext cx="3017520" cy="30175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04672" y="4572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5C9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клинических ниш · защита от кариеса · дёсны · чувствительность · отбеливание · профилактика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04672" y="50292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ECB1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Материал для специалистов · паста — косметическая продукция (ТР ТС 009/2011): потребительские заявления — только профилактические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D50911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Окно возможностей 2024: реформулировка Elmex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Изменения коснулись и взрослой линейки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5440680" cy="3611880"/>
          </a:xfrm>
          <a:prstGeom prst="roundRect">
            <a:avLst>
              <a:gd name="adj" fmla="val 2025"/>
            </a:avLst>
          </a:prstGeom>
          <a:solidFill>
            <a:srgbClr val="F7DDE0"/>
          </a:solidFill>
          <a:ln w="12700">
            <a:solidFill>
              <a:srgbClr val="B00020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0002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Было до 2024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Elmex — десятилетиями эталон аминофторида Olaflur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«Защита от кариеса»: настоящий Olaflur + NaF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«Немецкий аминофторид» — историческое УТП против LACALUT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99632" y="1783080"/>
            <a:ext cx="5440680" cy="3611880"/>
          </a:xfrm>
          <a:prstGeom prst="roundRect">
            <a:avLst>
              <a:gd name="adj" fmla="val 2025"/>
            </a:avLst>
          </a:prstGeom>
          <a:solidFill>
            <a:srgbClr val="FBEED6"/>
          </a:solidFill>
          <a:ln w="12700">
            <a:solidFill>
              <a:srgbClr val="9A6B10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28232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Стало с 2024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19672" y="2514600"/>
            <a:ext cx="48463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«Защита от кариеса» → Neo-Aminex (Oleaminopropylamineth-3 HCl) + NaF — настоящего Olaflur нет</a:t>
            </a:r>
            <a:endParaRPr lang="en-US" sz="135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Professional → аргинин (Pro-Argin) + MFP + SLS — копия Colgate Pro-Relief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5577840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E0F0EC"/>
          </a:solidFill>
          <a:ln w="12700">
            <a:solidFill>
              <a:srgbClr val="00857C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77240" y="565099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509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Вывод:  </a:t>
            </a:r>
            <a:pPr indent="0" marL="0">
              <a:buNone/>
            </a:pPr>
            <a:r>
              <a:rPr lang="en-US" sz="130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 (sensitive) — последний массовый бренд с настоящим Olaflur. Стоматологи, ценившие Elmex за аминофторид, ищут замену.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Боевые карточки: ответ на «а чем лучше?»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Готовые фразы по каждому конкуренту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83080"/>
            <a:ext cx="118872" cy="1417320"/>
          </a:xfrm>
          <a:prstGeom prst="rect">
            <a:avLst/>
          </a:prstGeom>
          <a:solidFill>
            <a:srgbClr val="00857C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874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0857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Sensodyne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822960" y="2258568"/>
            <a:ext cx="4983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«Хорош для чувствительности. Но если кровоточат дёсны — он не поможет: нет антисептика. LACALUT sensitive + aktiv закрывают обе задачи.»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53912" y="178308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3912" y="1783080"/>
            <a:ext cx="118872" cy="14173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12" name="Text 10"/>
          <p:cNvSpPr/>
          <p:nvPr/>
        </p:nvSpPr>
        <p:spPr>
          <a:xfrm>
            <a:off x="6428232" y="1874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Parodontax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428232" y="2258568"/>
            <a:ext cx="4983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«Это в основном сода: механика и солёный вкус. LACALUT aktiv — хлоргексидин против бактерий + лактат алюминия, который останавливает кровь.»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3410712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3410712"/>
            <a:ext cx="118872" cy="1417320"/>
          </a:xfrm>
          <a:prstGeom prst="rect">
            <a:avLst/>
          </a:prstGeom>
          <a:solidFill>
            <a:srgbClr val="6E7479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5021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6E747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Splat / ROCS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22960" y="3886200"/>
            <a:ext cx="4983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«В ряде паст парабены, часть — без фтора. ВОЗ рекомендует фтор для взрослых. LACALUT даёт HAP И фтор, и без парабенов.»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53912" y="3410712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153912" y="3410712"/>
            <a:ext cx="118872" cy="1417320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20" name="Text 18"/>
          <p:cNvSpPr/>
          <p:nvPr/>
        </p:nvSpPr>
        <p:spPr>
          <a:xfrm>
            <a:off x="6428232" y="350215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Biorepair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428232" y="3886200"/>
            <a:ext cx="4983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«Чистый гидроксиапатит, но совсем без фтора — риск для взрослого с кариесом. LACALUT — и HAP, и фтор.»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5120640"/>
            <a:ext cx="11091672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8640" y="5120640"/>
            <a:ext cx="118872" cy="914400"/>
          </a:xfrm>
          <a:prstGeom prst="rect">
            <a:avLst/>
          </a:prstGeom>
          <a:solidFill>
            <a:srgbClr val="B00020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512064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0002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Elmex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2743200" y="51206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«С 2024 года Elmex убрал настоящий аминофторид Olaflur. Теперь оригинальный аминофторид остался у LACALUT — в дуо-фториде защиты от кариеса (fluorid fresh, flora) и в sensitive.»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Топ-5 аргументов для специалиста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Краткие тезисы для рекомендации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883664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8836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463040" y="1810512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Связка против кровоточивости — ни у кого нет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92240" y="1810512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Хлоргексидин + лактат алюминия: причина + симптом. Parodontax даёт только соду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2633472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2F7F8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31520" y="2779776"/>
            <a:ext cx="502920" cy="502920"/>
          </a:xfrm>
          <a:prstGeom prst="ellipse">
            <a:avLst/>
          </a:prstGeom>
          <a:solidFill>
            <a:srgbClr val="00857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7797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63040" y="2706624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Последний бренд с настоящим Olaflur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2240" y="2706624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 ухода Elmex (2024) аминофторид остался у LACALUT: защита от кариеса (fluorid fresh, flora) и sensitive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3529584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3675888"/>
            <a:ext cx="502920" cy="502920"/>
          </a:xfrm>
          <a:prstGeom prst="ellipse">
            <a:avLst/>
          </a:prstGeom>
          <a:solidFill>
            <a:srgbClr val="6E7479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36758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463040" y="3602736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Чувствительность + дёсны одним брендом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92240" y="3602736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Sensodyne — только чувствительность, Parodontax — только дёсны. LACALUT — обе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4425696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2F7F8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1520" y="4572000"/>
            <a:ext cx="502920" cy="502920"/>
          </a:xfrm>
          <a:prstGeom prst="ellipse">
            <a:avLst/>
          </a:prstGeom>
          <a:solidFill>
            <a:srgbClr val="9A6B10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4572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63040" y="4498848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Контролируемый RDA 25–139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92240" y="4498848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Дозируем абразивность под клинику пациента, а не «одна паста на всех»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48640" y="5321808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731520" y="5468112"/>
            <a:ext cx="502920" cy="502920"/>
          </a:xfrm>
          <a:prstGeom prst="ellipse">
            <a:avLst/>
          </a:prstGeom>
          <a:solidFill>
            <a:srgbClr val="B00020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54681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463040" y="5394960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Без парабенов, с HAP и фтором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492240" y="539496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отличие от Splat/ROCS (парабены) и Biorepair (без фтора), по средней цене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Честный анализ слабых сторон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Знание минусов продукта вызывает больше доверия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83080"/>
            <a:ext cx="118872" cy="749808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83794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Нет NovaMin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206240" y="183794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Sensodyne Repair &amp; Protect формирует биостеклянный слой. Контраргумент: HAP + калий + Olaflur дают тот же результат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48640" y="265176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651760"/>
            <a:ext cx="118872" cy="749808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70662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Нет безфторидной опции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206240" y="270662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избегающих фтора — у Biorepair/ROCS/Splat есть, у LACALUT нет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352044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3520440"/>
            <a:ext cx="118872" cy="749808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57530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Хлоргексидин — курсовой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206240" y="357530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 длительном применении — окрашивание эмали; требует разъяснения «курс 2–3 нед.»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438912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48640" y="4389120"/>
            <a:ext cx="118872" cy="749808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444398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Восприятие «аптека/болезнь»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206240" y="444398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Дизайн «медицинский»; для здорового потребителя Splat/Colgate привлекательнее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48640" y="525780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8640" y="5257800"/>
            <a:ext cx="118872" cy="749808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5312664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SLS в части паст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206240" y="5312664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 care, aktiv herbal, multi-effect, basic — уязвимость в разговоре про слизистую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Кому какую пасту рекомендовать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Навигация по клиническим ситуациям</a:t>
            </a:r>
            <a:endParaRPr lang="en-US" sz="14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00200"/>
          <a:ext cx="11183112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2560320"/>
                <a:gridCol w="5696712"/>
              </a:tblGrid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Ситуация</a:t>
                      </a:r>
                      <a:endParaRPr lang="en-US" sz="11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1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Аргумент</a:t>
                      </a:r>
                      <a:endParaRPr lang="en-US" sz="11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Кровоточивость, гингивит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/ herbal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лактат алюминия, курс 2–3 нед.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Пародонтит + запах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plus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цинк глюконат — бактерии и галитоз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Кровоточивость + отбелить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защ.+отбел.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Гиалуронат + ферменты — заживление и осветление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Чувствительность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/ plus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 + HAP + калий, RDA 35–43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Сильная чувствит., эрозии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multi care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RDA 25–35 — минимальный абразив + Olaflur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Чувствит. + рецессия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+ aktiv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Утром sensitive, вечером aktiv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Курильщик, кофеман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 / pure white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 RDA 139 курсом; pure white регулярно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Профилактика, реминер.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multi-effect plus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 + Ca-ГФ + витамины C и B12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1828800"/>
            <a:ext cx="6400800" cy="6400800"/>
          </a:xfrm>
          <a:prstGeom prst="ellipse">
            <a:avLst/>
          </a:prstGeom>
          <a:solidFill>
            <a:srgbClr val="B0081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54864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Ключевые тезисы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10698480" cy="804672"/>
          </a:xfrm>
          <a:prstGeom prst="roundRect">
            <a:avLst>
              <a:gd name="adj" fmla="val 9091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572768"/>
            <a:ext cx="493776" cy="493776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572768"/>
            <a:ext cx="4937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00200" y="1472184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Связка для дёсен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389120" y="1472184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Хлоргексидин + лактат алюминия — эксклюзив, действие на причину и симптом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31520" y="2350008"/>
            <a:ext cx="10698480" cy="804672"/>
          </a:xfrm>
          <a:prstGeom prst="roundRect">
            <a:avLst>
              <a:gd name="adj" fmla="val 9091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505456"/>
            <a:ext cx="493776" cy="493776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2505456"/>
            <a:ext cx="4937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00200" y="2404872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Olaflur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389120" y="2404872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Последний массовый бренд с настоящим аминофторидом после ухода Elmex (2024)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31520" y="3282696"/>
            <a:ext cx="10698480" cy="804672"/>
          </a:xfrm>
          <a:prstGeom prst="roundRect">
            <a:avLst>
              <a:gd name="adj" fmla="val 9091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14400" y="3438144"/>
            <a:ext cx="493776" cy="493776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3438144"/>
            <a:ext cx="4937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00200" y="333756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Две задачи — один бренд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389120" y="3337560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Чувствительность (sensitive) + дёсны (aktiv) там, где конкуренты дают что-то одно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1520" y="4215384"/>
            <a:ext cx="10698480" cy="804672"/>
          </a:xfrm>
          <a:prstGeom prst="roundRect">
            <a:avLst>
              <a:gd name="adj" fmla="val 9091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14400" y="4370832"/>
            <a:ext cx="493776" cy="493776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4370832"/>
            <a:ext cx="4937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00200" y="4270248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Контроль RDA 25–139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389120" y="4270248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Дозируем абразивность под клинику пациента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31520" y="5148072"/>
            <a:ext cx="10698480" cy="804672"/>
          </a:xfrm>
          <a:prstGeom prst="roundRect">
            <a:avLst>
              <a:gd name="adj" fmla="val 9091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914400" y="5303520"/>
            <a:ext cx="493776" cy="493776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26" name="Text 24"/>
          <p:cNvSpPr/>
          <p:nvPr/>
        </p:nvSpPr>
        <p:spPr>
          <a:xfrm>
            <a:off x="914400" y="5303520"/>
            <a:ext cx="49377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600200" y="5202936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Без парабенов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389120" y="5202936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 и фтор + витамины C/B12, по цене среднего сегмента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731520" y="6355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CB1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LACALUT® · взрослая серия · обучающий материал для специалистов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0" y="6675120"/>
            <a:ext cx="12188952" cy="182880"/>
          </a:xfrm>
          <a:prstGeom prst="rect">
            <a:avLst/>
          </a:prstGeom>
          <a:solidFill>
            <a:srgbClr val="D50911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Доказательный фундамент · рынок Беларуси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аргумент прослеживается к факту · A — Кокрейн/ВОЗ · B — данные РБ · C — отраслевые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37360"/>
            <a:ext cx="118872" cy="1417320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8470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Вода Беларуси бедна фтором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919472" y="18745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9A6B10"/>
          </a:solidFill>
          <a:ln/>
        </p:spPr>
      </p:sp>
      <p:sp>
        <p:nvSpPr>
          <p:cNvPr id="10" name="Text 8"/>
          <p:cNvSpPr/>
          <p:nvPr/>
        </p:nvSpPr>
        <p:spPr>
          <a:xfrm>
            <a:off x="4919472" y="18745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 / C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23225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0,1–0,4 мг/л при норме 0,8–1,2 → естественная защита эмали не работает, роль пасты возрастает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53912" y="17373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53912" y="1737360"/>
            <a:ext cx="118872" cy="1417320"/>
          </a:xfrm>
          <a:prstGeom prst="rect">
            <a:avLst/>
          </a:prstGeom>
          <a:solidFill>
            <a:srgbClr val="00857C"/>
          </a:solidFill>
          <a:ln/>
        </p:spPr>
      </p:sp>
      <p:sp>
        <p:nvSpPr>
          <p:cNvPr id="14" name="Text 12"/>
          <p:cNvSpPr/>
          <p:nvPr/>
        </p:nvSpPr>
        <p:spPr>
          <a:xfrm>
            <a:off x="6428232" y="18470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Кариес почти у всех взрослых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0524744" y="18745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00857C"/>
          </a:solidFill>
          <a:ln/>
        </p:spPr>
      </p:sp>
      <p:sp>
        <p:nvSpPr>
          <p:cNvPr id="16" name="Text 14"/>
          <p:cNvSpPr/>
          <p:nvPr/>
        </p:nvSpPr>
        <p:spPr>
          <a:xfrm>
            <a:off x="10524744" y="18745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28232" y="23225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~100% к 35–40 годам; профилактика фтором доказанно работает на популяции РБ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33375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48640" y="3337560"/>
            <a:ext cx="118872" cy="14173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34472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Фторпаста ≥1000 ppm: −23% кариеса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919472" y="34747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D50911"/>
          </a:solidFill>
          <a:ln/>
        </p:spPr>
      </p:sp>
      <p:sp>
        <p:nvSpPr>
          <p:cNvPr id="22" name="Text 20"/>
          <p:cNvSpPr/>
          <p:nvPr/>
        </p:nvSpPr>
        <p:spPr>
          <a:xfrm>
            <a:off x="4919472" y="34747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22960" y="39227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Кокрейн; оптимум 1450–1500 ppm — вся взрослая линейка LACALUT в этом диапазоне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153912" y="33375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53912" y="3337560"/>
            <a:ext cx="118872" cy="1417320"/>
          </a:xfrm>
          <a:prstGeom prst="rect">
            <a:avLst/>
          </a:prstGeom>
          <a:solidFill>
            <a:srgbClr val="6E7479"/>
          </a:solidFill>
          <a:ln/>
        </p:spPr>
      </p:sp>
      <p:sp>
        <p:nvSpPr>
          <p:cNvPr id="26" name="Text 24"/>
          <p:cNvSpPr/>
          <p:nvPr/>
        </p:nvSpPr>
        <p:spPr>
          <a:xfrm>
            <a:off x="6428232" y="34472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Рекомендация ВОЗ и Нацпрограммы РБ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0524744" y="34747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6E7479"/>
          </a:solidFill>
          <a:ln/>
        </p:spPr>
      </p:sp>
      <p:sp>
        <p:nvSpPr>
          <p:cNvPr id="28" name="Text 26"/>
          <p:cNvSpPr/>
          <p:nvPr/>
        </p:nvSpPr>
        <p:spPr>
          <a:xfrm>
            <a:off x="10524744" y="34747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/ B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28232" y="39227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Фторпаста пожизненно; метод официально признан — паста вписана в рекомендации врача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48640" y="5074920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7DDE0"/>
          </a:solidFill>
          <a:ln w="12700">
            <a:solidFill>
              <a:srgbClr val="B00020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777240" y="51663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Локальное усиление: </a:t>
            </a:r>
            <a:pPr indent="0" marL="0">
              <a:buNone/>
            </a:pPr>
            <a:r>
              <a:rPr lang="en-US" sz="12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стране с дефицитом фтора безфторные пасты (Splat, R.O.C.S. Pro, Biorepair) снимают единственный работающий источник защиты эмали. Сильнейший региональный аргумент против «натуральных» линеек без фтора.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15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Аптечная логика: каждая паста — под задачу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«всё сразу», а целевое решение в пяти клинических нишах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627632"/>
            <a:ext cx="1109167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627632"/>
            <a:ext cx="146304" cy="1234440"/>
          </a:xfrm>
          <a:prstGeom prst="rect">
            <a:avLst/>
          </a:prstGeom>
          <a:solidFill>
            <a:srgbClr val="004B8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755648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4B8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Защита от кариеса  </a:t>
            </a:r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flora · fluorid fresh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601200" y="1755648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04B8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 пасты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212848"/>
            <a:ext cx="10424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Ежедневный дуо-фторид Olaflur + NaF (1488 ppm) + гидроксиапатит — ядро кариеспрофилактики; особенно важно в Беларуси с дефицитом фтора в воде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3035808"/>
            <a:ext cx="539496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48640" y="3035808"/>
            <a:ext cx="5394960" cy="5029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035808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Дёсны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389120" y="303580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 паст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77240" y="362102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aktiv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3986784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Хлоргексидин + лактат алюминия — кровоточивость, гингивит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153912" y="3035808"/>
            <a:ext cx="539496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53912" y="3035808"/>
            <a:ext cx="5394960" cy="502920"/>
          </a:xfrm>
          <a:prstGeom prst="rect">
            <a:avLst/>
          </a:prstGeom>
          <a:solidFill>
            <a:srgbClr val="00857C"/>
          </a:solidFill>
          <a:ln/>
        </p:spPr>
      </p:sp>
      <p:sp>
        <p:nvSpPr>
          <p:cNvPr id="19" name="Text 17"/>
          <p:cNvSpPr/>
          <p:nvPr/>
        </p:nvSpPr>
        <p:spPr>
          <a:xfrm>
            <a:off x="6382512" y="3035808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Чувствительность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994392" y="3035808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 паст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382512" y="362102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00857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sensitive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82512" y="3986784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+ HAP + соли калия, RDA 25–43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48640" y="4663440"/>
            <a:ext cx="539496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48640" y="4663440"/>
            <a:ext cx="5394960" cy="502920"/>
          </a:xfrm>
          <a:prstGeom prst="rect">
            <a:avLst/>
          </a:prstGeom>
          <a:solidFill>
            <a:srgbClr val="6E7479"/>
          </a:solidFill>
          <a:ln/>
        </p:spPr>
      </p:sp>
      <p:sp>
        <p:nvSpPr>
          <p:cNvPr id="25" name="Text 23"/>
          <p:cNvSpPr/>
          <p:nvPr/>
        </p:nvSpPr>
        <p:spPr>
          <a:xfrm>
            <a:off x="777240" y="466344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Отбеливание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389120" y="466344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 паст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777240" y="524865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6E747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white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77240" y="5614416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Контролируемый RDA 90–139 + ферменты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153912" y="4663440"/>
            <a:ext cx="5394960" cy="1481328"/>
          </a:xfrm>
          <a:prstGeom prst="roundRect">
            <a:avLst>
              <a:gd name="adj" fmla="val 4938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53912" y="4663440"/>
            <a:ext cx="5394960" cy="502920"/>
          </a:xfrm>
          <a:prstGeom prst="rect">
            <a:avLst/>
          </a:prstGeom>
          <a:solidFill>
            <a:srgbClr val="5E6B73"/>
          </a:solidFill>
          <a:ln/>
        </p:spPr>
      </p:sp>
      <p:sp>
        <p:nvSpPr>
          <p:cNvPr id="31" name="Text 29"/>
          <p:cNvSpPr/>
          <p:nvPr/>
        </p:nvSpPr>
        <p:spPr>
          <a:xfrm>
            <a:off x="6382512" y="466344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Профилактика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9994392" y="466344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 пасты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382512" y="5248656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i="1" dirty="0">
                <a:solidFill>
                  <a:srgbClr val="5E6B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multi-effect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382512" y="5614416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Ca-глицерофосфат, витамины C и B12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828800"/>
            <a:ext cx="6400800" cy="6400800"/>
          </a:xfrm>
          <a:prstGeom prst="ellipse">
            <a:avLst/>
          </a:prstGeom>
          <a:solidFill>
            <a:srgbClr val="B0081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Сердце бренда: связка против кровоточивости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58368" y="1207008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BD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Чего нет ни у Parodontax, ни у Sensodyne, ни у Colgate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31520" y="2011680"/>
            <a:ext cx="5257800" cy="2788920"/>
          </a:xfrm>
          <a:prstGeom prst="roundRect">
            <a:avLst>
              <a:gd name="adj" fmla="val 2623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05840" y="2286000"/>
            <a:ext cx="640080" cy="640080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783080" y="23317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Хлоргексидин диглюконат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05840" y="2926080"/>
            <a:ext cx="4754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Золотой стандарт антисептика в стоматологии.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BE3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Подавляет пародонтопатогены и образование налёта — устраняет ПРИЧИНУ воспаления.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199632" y="2011680"/>
            <a:ext cx="5257800" cy="2788920"/>
          </a:xfrm>
          <a:prstGeom prst="roundRect">
            <a:avLst>
              <a:gd name="adj" fmla="val 2623"/>
            </a:avLst>
          </a:prstGeom>
          <a:solidFill>
            <a:srgbClr val="A30A12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73952" y="2286000"/>
            <a:ext cx="640080" cy="640080"/>
          </a:xfrm>
          <a:prstGeom prst="ellipse">
            <a:avLst/>
          </a:prstGeom>
          <a:solidFill>
            <a:srgbClr val="F0B86E"/>
          </a:solidFill>
          <a:ln/>
        </p:spPr>
      </p:sp>
      <p:sp>
        <p:nvSpPr>
          <p:cNvPr id="12" name="Text 10"/>
          <p:cNvSpPr/>
          <p:nvPr/>
        </p:nvSpPr>
        <p:spPr>
          <a:xfrm>
            <a:off x="6473952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251192" y="23317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B8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Лактат алюминия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473952" y="2926080"/>
            <a:ext cx="4754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Вяжущий агент (астрингент).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BE3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Коагулирует белки в десневой борозде, уплотняет ткань, быстро останавливает кровь — снимает СИМПТОМ.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31520" y="5029200"/>
            <a:ext cx="10725912" cy="868680"/>
          </a:xfrm>
          <a:prstGeom prst="roundRect">
            <a:avLst>
              <a:gd name="adj" fmla="val 8421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005840" y="5120640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B8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Синергия:  </a:t>
            </a:r>
            <a:pPr indent="0" marL="0">
              <a:buNone/>
            </a:pPr>
            <a:r>
              <a:rPr lang="en-US" sz="130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антисептик убирает причину, астрингент — симптом. Двойной механизм за одну чистку. Parodontax даёт лишь соду — механику без действия на бактерии.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6053328"/>
            <a:ext cx="107259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FBD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Точность: эффективность ХГ выше в пастах на Poloxamer 188 (SLS его частично инактивирует); концентрацию подтверждать у производителя; вне обострения — ежедневная гигиена.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0" y="6675120"/>
            <a:ext cx="12188952" cy="182880"/>
          </a:xfrm>
          <a:prstGeom prst="rect">
            <a:avLst/>
          </a:prstGeom>
          <a:solidFill>
            <a:srgbClr val="D50911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Категория «дёсны» — aktiv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паст с фирменной связкой против воспаления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45920"/>
          <a:ext cx="11183112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1005840"/>
                <a:gridCol w="4965192"/>
                <a:gridCol w="1280160"/>
                <a:gridCol w="1554480"/>
              </a:tblGrid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ppm F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Ключевые активы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RDA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ПАВ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Лактат алюминия + HAP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Coco-Sulf.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herbal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Лактат алюминия + 8 раст. масел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SLS/Polox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plus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Цинк глюконат + HAP + Poloxamer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70–90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SLS/Polox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защита+отбел.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Гиалуронат + Ca-ГФ + ферменты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SLS/Polox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 защита+чувств.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Хлорид калия + Ацетат стронция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SLS/Polox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gum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 + Лактат алюминия (бюджет)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70–100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5349240"/>
            <a:ext cx="11183112" cy="1005840"/>
          </a:xfrm>
          <a:prstGeom prst="roundRect">
            <a:avLst>
              <a:gd name="adj" fmla="val 7273"/>
            </a:avLst>
          </a:prstGeom>
          <a:solidFill>
            <a:srgbClr val="E0F0EC"/>
          </a:solidFill>
          <a:ln w="12700">
            <a:solidFill>
              <a:srgbClr val="00857C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31520" y="5486400"/>
            <a:ext cx="10698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509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Применение курсом 2–3 недели.  </a:t>
            </a:r>
            <a:pPr indent="0" marL="0">
              <a:buNone/>
            </a:pPr>
            <a:r>
              <a:rPr lang="en-US" sz="12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Хлоргексидин — курсовой компонент: при обострении (кровоточивость, после процедур), затем переход на профилактику. Это фарма-логика, а не маркетинг.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00857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00857C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Категория «чувствительность» — sensitive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Единственная линейка с Olaflur + десенсибилизатор + RDA 25–43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45920"/>
          <a:ext cx="11183112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1005840"/>
                <a:gridCol w="4736592"/>
                <a:gridCol w="1280160"/>
                <a:gridCol w="155448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ppm F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Активы десенсибилизации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RDA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Фторид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7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HAP, Хлоргексидин, бисаболол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plus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 + KCl + Zn глюконат + рамнолипиды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multi care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KCl + Zn глюконат + Poloxamer 188 + CAPB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25–35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F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sensitive сниж.+отбел.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 + KCl + Аргинин + ферменты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sensitive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KCl + Хлоргексидин (бюджет)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35–50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5120640"/>
            <a:ext cx="11183112" cy="1188720"/>
          </a:xfrm>
          <a:prstGeom prst="roundRect">
            <a:avLst>
              <a:gd name="adj" fmla="val 6154"/>
            </a:avLst>
          </a:prstGeom>
          <a:solidFill>
            <a:srgbClr val="DAEFEC"/>
          </a:solidFill>
          <a:ln w="12700">
            <a:solidFill>
              <a:srgbClr val="00857C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31520" y="5257800"/>
            <a:ext cx="10698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85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механизма сразу:  </a:t>
            </a:r>
            <a:pPr indent="0" marL="0">
              <a:buNone/>
            </a:pPr>
            <a:r>
              <a:rPr lang="en-US" sz="12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соли калия деполяризуют нервное волокно в канальцах · HAP физически заполняет канальцы · Olaflur за 20–30 сек формирует защитный слой на оголённом дентине. Конкуренты дают что-то одно — NovaMin (Sensodyne) или нитрат калия, но без Olaflur.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0857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6E747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6E7479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Категория «отбеливание» — white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Дозируем абразивность под пациента: RDA от 90 до 139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45920"/>
          <a:ext cx="11183112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1005840"/>
                <a:gridCol w="4416552"/>
                <a:gridCol w="1371600"/>
                <a:gridCol w="201168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747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ppm F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747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Активы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747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RDA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747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Особенности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7479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HAP, эфирные масла, ментол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курсом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 multi care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Пирофосфаты (anti-stain)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perfect white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HAP, пирофосфаты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pure white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Папаин (Carica Papaya)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90–100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ферментное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 &amp; repair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1357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HAP, Хлоргексидин, Poloxamer 188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защита дёсен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white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HAP, пирофосфаты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бюджет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02920" y="5212080"/>
            <a:ext cx="11183112" cy="1097280"/>
          </a:xfrm>
          <a:prstGeom prst="roundRect">
            <a:avLst>
              <a:gd name="adj" fmla="val 6667"/>
            </a:avLst>
          </a:prstGeom>
          <a:solidFill>
            <a:srgbClr val="DCE7F2"/>
          </a:solidFill>
          <a:ln w="12700">
            <a:solidFill>
              <a:srgbClr val="D50911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31520" y="5349240"/>
            <a:ext cx="10698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509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Инструмент для врача:  </a:t>
            </a:r>
            <a:pPr indent="0" marL="0">
              <a:buNone/>
            </a:pPr>
            <a:r>
              <a:rPr lang="en-US" sz="125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интенсивная white (RDA 139) — коротким курсом кофеманам/курильщикам; pure white с папаином и white&amp;repair (RDA 90–100) — для регулярного бережного применения. Не «одна паста на всех».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6E747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9A6B10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Профилактика и эксклюзивные активы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Ниши, которые почти не занимают конкуренты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18745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Профилактика / реминерализация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2423160"/>
            <a:ext cx="493776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b="1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multi-effect plus — единственная масс-паста с витаминами C и B12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Аскорбилфосфат (C) поддерживает синтез коллагена дёсен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Цианокобаламин (B12) важен при афтозном стоматите и глоссите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calcium — Ca-глицерофосфат + вода липового цвета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7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Ниша «ухода за слизистой» почти свободна от конкурентов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99632" y="1737360"/>
            <a:ext cx="544068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D9E3E8"/>
            </a:solidFill>
            <a:prstDash val="solid"/>
          </a:ln>
          <a:effectLst>
            <a:outerShdw sx="100000" sy="100000" kx="0" ky="0" algn="bl" rotWithShape="0" blurRad="88900" dist="38100" dir="8100000">
              <a:srgbClr val="0A2E43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28232" y="18745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Эксклюзивные ингредиенты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446520" y="2468880"/>
            <a:ext cx="384048" cy="384048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12" name="Text 10"/>
          <p:cNvSpPr/>
          <p:nvPr/>
        </p:nvSpPr>
        <p:spPr>
          <a:xfrm>
            <a:off x="6446520" y="24688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✓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949440" y="24231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Хлоргексидин + лактат алюминия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949440" y="2770632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антисептик + астрингент против кровоточивости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46520" y="3310128"/>
            <a:ext cx="384048" cy="384048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331012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✓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949440" y="326440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Аминофторид Olaflur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949440" y="361188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эмали за 20–30 сек, депо CaF₂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46520" y="4151376"/>
            <a:ext cx="384048" cy="384048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1513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✓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949440" y="410565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Гидроксиапатит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949440" y="4453128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реминерализация + закрытие канальцев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446520" y="4992624"/>
            <a:ext cx="384048" cy="384048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24" name="Text 22"/>
          <p:cNvSpPr/>
          <p:nvPr/>
        </p:nvSpPr>
        <p:spPr>
          <a:xfrm>
            <a:off x="6446520" y="499262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✓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949440" y="494690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Витамины C / B12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949440" y="5294376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поддержка слизистой и дёсен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9A6B1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7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47472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7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Матрица конкурентов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21208" y="103327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Сравнение взрослых линеек по ключевым активам</a:t>
            </a:r>
            <a:endParaRPr lang="en-US" sz="14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600200"/>
          <a:ext cx="11274552" cy="914400"/>
        </p:xfrm>
        <a:graphic>
          <a:graphicData uri="http://schemas.openxmlformats.org/drawingml/2006/table">
            <a:tbl>
              <a:tblPr/>
              <a:tblGrid>
                <a:gridCol w="1874520"/>
                <a:gridCol w="1417320"/>
                <a:gridCol w="1371600"/>
                <a:gridCol w="1417320"/>
                <a:gridCol w="1417320"/>
                <a:gridCol w="1280160"/>
                <a:gridCol w="1280160"/>
                <a:gridCol w="1216152"/>
              </a:tblGrid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Свойство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LACALUT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Sensodyne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Parodontax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ROCS/Splat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Colgate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Biorepair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Elmex'24</a:t>
                      </a:r>
                      <a:endParaRPr lang="en-US" sz="105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⚠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D6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Хлоргексидин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Лактат алюминия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Гидроксиапатит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NovaMin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Витамины C/B12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Без парабенов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Фтор (по ВОЗ)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⚠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D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Охват ниш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7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E3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5897880"/>
            <a:ext cx="11247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509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 эксклюзивно владеет тремя активами сразу: хлоргексидин, лактат алюминия и витамины C/B12. Не хватает только NovaMin (Sensodyne) и безфторидной опции (Biorepair).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57200" y="6400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· взрослая серия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LACALUT Adult</dc:title>
  <dc:subject>PptxGenJS Presentation</dc:subject>
  <dc:creator>LACALUT</dc:creator>
  <cp:lastModifiedBy>LACALUT</cp:lastModifiedBy>
  <cp:revision>1</cp:revision>
  <dcterms:created xsi:type="dcterms:W3CDTF">2026-06-03T09:24:08Z</dcterms:created>
  <dcterms:modified xsi:type="dcterms:W3CDTF">2026-06-03T09:24:08Z</dcterms:modified>
</cp:coreProperties>
</file>